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61"/>
  </p:notesMasterIdLst>
  <p:handoutMasterIdLst>
    <p:handoutMasterId r:id="rId62"/>
  </p:handoutMasterIdLst>
  <p:sldIdLst>
    <p:sldId id="256" r:id="rId2"/>
    <p:sldId id="378" r:id="rId3"/>
    <p:sldId id="379" r:id="rId4"/>
    <p:sldId id="380" r:id="rId5"/>
    <p:sldId id="316" r:id="rId6"/>
    <p:sldId id="317" r:id="rId7"/>
    <p:sldId id="377" r:id="rId8"/>
    <p:sldId id="409" r:id="rId9"/>
    <p:sldId id="408" r:id="rId10"/>
    <p:sldId id="382" r:id="rId11"/>
    <p:sldId id="383" r:id="rId12"/>
    <p:sldId id="384" r:id="rId13"/>
    <p:sldId id="381" r:id="rId14"/>
    <p:sldId id="391" r:id="rId15"/>
    <p:sldId id="258" r:id="rId16"/>
    <p:sldId id="390" r:id="rId17"/>
    <p:sldId id="357" r:id="rId18"/>
    <p:sldId id="371" r:id="rId19"/>
    <p:sldId id="407" r:id="rId20"/>
    <p:sldId id="283" r:id="rId21"/>
    <p:sldId id="260" r:id="rId22"/>
    <p:sldId id="282" r:id="rId23"/>
    <p:sldId id="285" r:id="rId24"/>
    <p:sldId id="385" r:id="rId25"/>
    <p:sldId id="410" r:id="rId26"/>
    <p:sldId id="359" r:id="rId27"/>
    <p:sldId id="284" r:id="rId28"/>
    <p:sldId id="272" r:id="rId29"/>
    <p:sldId id="372" r:id="rId30"/>
    <p:sldId id="356" r:id="rId31"/>
    <p:sldId id="318" r:id="rId32"/>
    <p:sldId id="369" r:id="rId33"/>
    <p:sldId id="319" r:id="rId34"/>
    <p:sldId id="368" r:id="rId35"/>
    <p:sldId id="373" r:id="rId36"/>
    <p:sldId id="344" r:id="rId37"/>
    <p:sldId id="389" r:id="rId38"/>
    <p:sldId id="360" r:id="rId39"/>
    <p:sldId id="361" r:id="rId40"/>
    <p:sldId id="362" r:id="rId41"/>
    <p:sldId id="374" r:id="rId42"/>
    <p:sldId id="375" r:id="rId43"/>
    <p:sldId id="411" r:id="rId44"/>
    <p:sldId id="376" r:id="rId45"/>
    <p:sldId id="388" r:id="rId46"/>
    <p:sldId id="392" r:id="rId47"/>
    <p:sldId id="406" r:id="rId48"/>
    <p:sldId id="405" r:id="rId49"/>
    <p:sldId id="396" r:id="rId50"/>
    <p:sldId id="397" r:id="rId51"/>
    <p:sldId id="398" r:id="rId52"/>
    <p:sldId id="365" r:id="rId53"/>
    <p:sldId id="387" r:id="rId54"/>
    <p:sldId id="370" r:id="rId55"/>
    <p:sldId id="412" r:id="rId56"/>
    <p:sldId id="386" r:id="rId57"/>
    <p:sldId id="366" r:id="rId58"/>
    <p:sldId id="367" r:id="rId59"/>
    <p:sldId id="364" r:id="rId60"/>
  </p:sldIdLst>
  <p:sldSz cx="10287000" cy="6858000" type="35mm"/>
  <p:notesSz cx="6858000" cy="9236075"/>
  <p:defaultTextStyle>
    <a:defPPr>
      <a:defRPr lang="en-US"/>
    </a:defPPr>
    <a:lvl1pPr algn="l" rtl="0" eaLnBrk="0" fontAlgn="base" hangingPunct="0">
      <a:spcBef>
        <a:spcPct val="0"/>
      </a:spcBef>
      <a:spcAft>
        <a:spcPct val="0"/>
      </a:spcAft>
      <a:defRPr sz="3600" kern="1200">
        <a:solidFill>
          <a:srgbClr val="66FF66"/>
        </a:solidFill>
        <a:latin typeface="Arial" charset="0"/>
        <a:ea typeface="+mn-ea"/>
        <a:cs typeface="+mn-cs"/>
      </a:defRPr>
    </a:lvl1pPr>
    <a:lvl2pPr marL="457200" algn="l" rtl="0" eaLnBrk="0" fontAlgn="base" hangingPunct="0">
      <a:spcBef>
        <a:spcPct val="0"/>
      </a:spcBef>
      <a:spcAft>
        <a:spcPct val="0"/>
      </a:spcAft>
      <a:defRPr sz="3600" kern="1200">
        <a:solidFill>
          <a:srgbClr val="66FF66"/>
        </a:solidFill>
        <a:latin typeface="Arial" charset="0"/>
        <a:ea typeface="+mn-ea"/>
        <a:cs typeface="+mn-cs"/>
      </a:defRPr>
    </a:lvl2pPr>
    <a:lvl3pPr marL="914400" algn="l" rtl="0" eaLnBrk="0" fontAlgn="base" hangingPunct="0">
      <a:spcBef>
        <a:spcPct val="0"/>
      </a:spcBef>
      <a:spcAft>
        <a:spcPct val="0"/>
      </a:spcAft>
      <a:defRPr sz="3600" kern="1200">
        <a:solidFill>
          <a:srgbClr val="66FF66"/>
        </a:solidFill>
        <a:latin typeface="Arial" charset="0"/>
        <a:ea typeface="+mn-ea"/>
        <a:cs typeface="+mn-cs"/>
      </a:defRPr>
    </a:lvl3pPr>
    <a:lvl4pPr marL="1371600" algn="l" rtl="0" eaLnBrk="0" fontAlgn="base" hangingPunct="0">
      <a:spcBef>
        <a:spcPct val="0"/>
      </a:spcBef>
      <a:spcAft>
        <a:spcPct val="0"/>
      </a:spcAft>
      <a:defRPr sz="3600" kern="1200">
        <a:solidFill>
          <a:srgbClr val="66FF66"/>
        </a:solidFill>
        <a:latin typeface="Arial" charset="0"/>
        <a:ea typeface="+mn-ea"/>
        <a:cs typeface="+mn-cs"/>
      </a:defRPr>
    </a:lvl4pPr>
    <a:lvl5pPr marL="1828800" algn="l" rtl="0" eaLnBrk="0" fontAlgn="base" hangingPunct="0">
      <a:spcBef>
        <a:spcPct val="0"/>
      </a:spcBef>
      <a:spcAft>
        <a:spcPct val="0"/>
      </a:spcAft>
      <a:defRPr sz="3600" kern="1200">
        <a:solidFill>
          <a:srgbClr val="66FF66"/>
        </a:solidFill>
        <a:latin typeface="Arial" charset="0"/>
        <a:ea typeface="+mn-ea"/>
        <a:cs typeface="+mn-cs"/>
      </a:defRPr>
    </a:lvl5pPr>
    <a:lvl6pPr marL="2286000" algn="l" defTabSz="914400" rtl="0" eaLnBrk="1" latinLnBrk="0" hangingPunct="1">
      <a:defRPr sz="3600" kern="1200">
        <a:solidFill>
          <a:srgbClr val="66FF66"/>
        </a:solidFill>
        <a:latin typeface="Arial" charset="0"/>
        <a:ea typeface="+mn-ea"/>
        <a:cs typeface="+mn-cs"/>
      </a:defRPr>
    </a:lvl6pPr>
    <a:lvl7pPr marL="2743200" algn="l" defTabSz="914400" rtl="0" eaLnBrk="1" latinLnBrk="0" hangingPunct="1">
      <a:defRPr sz="3600" kern="1200">
        <a:solidFill>
          <a:srgbClr val="66FF66"/>
        </a:solidFill>
        <a:latin typeface="Arial" charset="0"/>
        <a:ea typeface="+mn-ea"/>
        <a:cs typeface="+mn-cs"/>
      </a:defRPr>
    </a:lvl7pPr>
    <a:lvl8pPr marL="3200400" algn="l" defTabSz="914400" rtl="0" eaLnBrk="1" latinLnBrk="0" hangingPunct="1">
      <a:defRPr sz="3600" kern="1200">
        <a:solidFill>
          <a:srgbClr val="66FF66"/>
        </a:solidFill>
        <a:latin typeface="Arial" charset="0"/>
        <a:ea typeface="+mn-ea"/>
        <a:cs typeface="+mn-cs"/>
      </a:defRPr>
    </a:lvl8pPr>
    <a:lvl9pPr marL="3657600" algn="l" defTabSz="914400" rtl="0" eaLnBrk="1" latinLnBrk="0" hangingPunct="1">
      <a:defRPr sz="3600" kern="1200">
        <a:solidFill>
          <a:srgbClr val="66FF66"/>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 uri="{2D200454-40CA-4A62-9FC3-DE9A4176ACB9}">
      <p15:notesGuideLst xmlns:p15="http://schemas.microsoft.com/office/powerpoint/2012/main">
        <p15:guide id="1" orient="horz" pos="2909">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ry Johnson" initials="" lastIdx="12" clrIdx="0"/>
  <p:cmAuthor id="1" name="Stanley Stubbe" initials="" lastIdx="1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33"/>
    <a:srgbClr val="66FF66"/>
    <a:srgbClr val="00FF99"/>
    <a:srgbClr val="00FFCC"/>
    <a:srgbClr val="00CC9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598" autoAdjust="0"/>
  </p:normalViewPr>
  <p:slideViewPr>
    <p:cSldViewPr>
      <p:cViewPr varScale="1">
        <p:scale>
          <a:sx n="106" d="100"/>
          <a:sy n="106" d="100"/>
        </p:scale>
        <p:origin x="1386" y="96"/>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964"/>
    </p:cViewPr>
  </p:sorterViewPr>
  <p:notesViewPr>
    <p:cSldViewPr>
      <p:cViewPr varScale="1">
        <p:scale>
          <a:sx n="87" d="100"/>
          <a:sy n="87" d="100"/>
        </p:scale>
        <p:origin x="-3822" y="-84"/>
      </p:cViewPr>
      <p:guideLst>
        <p:guide orient="horz" pos="2909"/>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581400" cy="46196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solidFill>
                  <a:schemeClr val="tx1"/>
                </a:solidFill>
              </a:defRPr>
            </a:lvl1pPr>
          </a:lstStyle>
          <a:p>
            <a:r>
              <a:rPr lang="en-US"/>
              <a:t>Outdoor Lighting:  Planning Issues for Municipalities</a:t>
            </a:r>
          </a:p>
        </p:txBody>
      </p:sp>
      <p:sp>
        <p:nvSpPr>
          <p:cNvPr id="4099" name="Rectangle 3"/>
          <p:cNvSpPr>
            <a:spLocks noGrp="1" noChangeArrowheads="1"/>
          </p:cNvSpPr>
          <p:nvPr>
            <p:ph type="dt" sz="quarter" idx="1"/>
          </p:nvPr>
        </p:nvSpPr>
        <p:spPr bwMode="auto">
          <a:xfrm>
            <a:off x="4648200" y="0"/>
            <a:ext cx="2209800" cy="46196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solidFill>
                  <a:schemeClr val="tx1"/>
                </a:solidFill>
              </a:defRPr>
            </a:lvl1pPr>
          </a:lstStyle>
          <a:p>
            <a:endParaRPr lang="en-US"/>
          </a:p>
        </p:txBody>
      </p:sp>
      <p:sp>
        <p:nvSpPr>
          <p:cNvPr id="4100" name="Rectangle 4"/>
          <p:cNvSpPr>
            <a:spLocks noGrp="1" noChangeArrowheads="1"/>
          </p:cNvSpPr>
          <p:nvPr>
            <p:ph type="ftr" sz="quarter" idx="2"/>
          </p:nvPr>
        </p:nvSpPr>
        <p:spPr bwMode="auto">
          <a:xfrm>
            <a:off x="0" y="8774113"/>
            <a:ext cx="2971800" cy="461962"/>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solidFill>
                  <a:schemeClr val="tx1"/>
                </a:solidFill>
              </a:defRPr>
            </a:lvl1pPr>
          </a:lstStyle>
          <a:p>
            <a:r>
              <a:rPr lang="en-US"/>
              <a:t>Pennsylvania Outdoor Lighting Council</a:t>
            </a:r>
          </a:p>
        </p:txBody>
      </p:sp>
      <p:sp>
        <p:nvSpPr>
          <p:cNvPr id="4101" name="Rectangle 5"/>
          <p:cNvSpPr>
            <a:spLocks noGrp="1" noChangeArrowheads="1"/>
          </p:cNvSpPr>
          <p:nvPr>
            <p:ph type="sldNum" sz="quarter" idx="3"/>
          </p:nvPr>
        </p:nvSpPr>
        <p:spPr bwMode="auto">
          <a:xfrm>
            <a:off x="3886200" y="8774113"/>
            <a:ext cx="2971800" cy="461962"/>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solidFill>
                  <a:schemeClr val="tx1"/>
                </a:solidFill>
              </a:defRPr>
            </a:lvl1pPr>
          </a:lstStyle>
          <a:p>
            <a:fld id="{18D88593-E8E9-4C11-ACF1-DA7A7AB7DE7F}" type="slidenum">
              <a:rPr lang="en-US"/>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22225" y="0"/>
            <a:ext cx="2998788" cy="41116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lvl1pPr>
          </a:lstStyle>
          <a:p>
            <a:endParaRPr lang="en-US"/>
          </a:p>
        </p:txBody>
      </p:sp>
      <p:sp>
        <p:nvSpPr>
          <p:cNvPr id="2051" name="Rectangle 3"/>
          <p:cNvSpPr>
            <a:spLocks noGrp="1" noChangeArrowheads="1"/>
          </p:cNvSpPr>
          <p:nvPr>
            <p:ph type="dt" idx="1"/>
          </p:nvPr>
        </p:nvSpPr>
        <p:spPr bwMode="auto">
          <a:xfrm>
            <a:off x="3881438" y="0"/>
            <a:ext cx="2998787" cy="41116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vl1pPr>
          </a:lstStyle>
          <a:p>
            <a:endParaRPr lang="en-US"/>
          </a:p>
        </p:txBody>
      </p:sp>
      <p:sp>
        <p:nvSpPr>
          <p:cNvPr id="2052" name="Rectangle 4"/>
          <p:cNvSpPr>
            <a:spLocks noGrp="1" noRot="1" noChangeAspect="1" noChangeArrowheads="1" noTextEdit="1"/>
          </p:cNvSpPr>
          <p:nvPr>
            <p:ph type="sldImg" idx="2"/>
          </p:nvPr>
        </p:nvSpPr>
        <p:spPr bwMode="auto">
          <a:xfrm>
            <a:off x="903288" y="727075"/>
            <a:ext cx="5053012" cy="3368675"/>
          </a:xfrm>
          <a:prstGeom prst="rect">
            <a:avLst/>
          </a:prstGeom>
          <a:noFill/>
          <a:ln w="12700">
            <a:solidFill>
              <a:schemeClr val="tx1"/>
            </a:solidFill>
            <a:miter lim="800000"/>
            <a:headEnd/>
            <a:tailEnd/>
          </a:ln>
          <a:effectLst/>
        </p:spPr>
      </p:sp>
      <p:sp>
        <p:nvSpPr>
          <p:cNvPr id="2053" name="Rectangle 5"/>
          <p:cNvSpPr>
            <a:spLocks noGrp="1" noChangeArrowheads="1"/>
          </p:cNvSpPr>
          <p:nvPr>
            <p:ph type="body" sz="quarter" idx="3"/>
          </p:nvPr>
        </p:nvSpPr>
        <p:spPr bwMode="auto">
          <a:xfrm>
            <a:off x="939800" y="4413250"/>
            <a:ext cx="4978400" cy="4103688"/>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4" name="Rectangle 6"/>
          <p:cNvSpPr>
            <a:spLocks noGrp="1" noChangeArrowheads="1"/>
          </p:cNvSpPr>
          <p:nvPr>
            <p:ph type="ftr" sz="quarter" idx="4"/>
          </p:nvPr>
        </p:nvSpPr>
        <p:spPr bwMode="auto">
          <a:xfrm>
            <a:off x="-22225" y="8723313"/>
            <a:ext cx="2998788" cy="512762"/>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lvl1pPr>
          </a:lstStyle>
          <a:p>
            <a:endParaRPr lang="en-US"/>
          </a:p>
        </p:txBody>
      </p:sp>
      <p:sp>
        <p:nvSpPr>
          <p:cNvPr id="2055" name="Rectangle 7"/>
          <p:cNvSpPr>
            <a:spLocks noGrp="1" noChangeArrowheads="1"/>
          </p:cNvSpPr>
          <p:nvPr>
            <p:ph type="sldNum" sz="quarter" idx="5"/>
          </p:nvPr>
        </p:nvSpPr>
        <p:spPr bwMode="auto">
          <a:xfrm>
            <a:off x="3881438" y="8723313"/>
            <a:ext cx="2998787" cy="512762"/>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vl1pPr>
          </a:lstStyle>
          <a:p>
            <a:fld id="{14481E0C-0A6B-49B0-96B5-04B1F1D54BD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7F834067-110A-46DA-9209-77ECC0F09A9F}" type="slidenum">
              <a:rPr lang="en-US"/>
              <a:pPr/>
              <a:t>1</a:t>
            </a:fld>
            <a:endParaRPr lang="en-US" dirty="0"/>
          </a:p>
        </p:txBody>
      </p:sp>
      <p:sp>
        <p:nvSpPr>
          <p:cNvPr id="6146" name="Rectangle 2"/>
          <p:cNvSpPr>
            <a:spLocks noGrp="1" noRot="1" noChangeAspect="1" noChangeArrowheads="1" noTextEdit="1"/>
          </p:cNvSpPr>
          <p:nvPr>
            <p:ph type="sldImg"/>
          </p:nvPr>
        </p:nvSpPr>
        <p:spPr>
          <a:ln cap="flat"/>
        </p:spPr>
      </p:sp>
      <p:sp>
        <p:nvSpPr>
          <p:cNvPr id="6147" name="Rectangle 3"/>
          <p:cNvSpPr>
            <a:spLocks noGrp="1" noChangeArrowheads="1"/>
          </p:cNvSpPr>
          <p:nvPr>
            <p:ph type="body" idx="1"/>
          </p:nvPr>
        </p:nvSpPr>
        <p:spPr>
          <a:ln/>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9726789C-E0C4-4A0A-8CB5-3F757AD42732}" type="slidenum">
              <a:rPr lang="en-US" smtClean="0"/>
              <a:pPr/>
              <a:t>2</a:t>
            </a:fld>
            <a:endParaRPr lang="en-US" dirty="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xfrm>
            <a:off x="914400" y="4387136"/>
            <a:ext cx="5029200" cy="4156234"/>
          </a:xfrm>
          <a:noFill/>
          <a:ln/>
        </p:spPr>
        <p:txBody>
          <a:bodyPr/>
          <a:lstStyle/>
          <a:p>
            <a:pPr eaLnBrk="1" hangingPunct="1"/>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DCFA788-400C-4E1E-BA08-887B3971620F}" type="slidenum">
              <a:rPr lang="en-US" smtClean="0"/>
              <a:pPr/>
              <a:t>3</a:t>
            </a:fld>
            <a:endParaRPr lang="en-US" dirty="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EF90909-CCD6-4852-B1A8-A63C7D7D5E31}" type="slidenum">
              <a:rPr lang="en-US" smtClean="0"/>
              <a:pPr/>
              <a:t>4</a:t>
            </a:fld>
            <a:endParaRPr lang="en-US" dirty="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F3457269-FE17-4259-BCE4-7DEFA6CC4E2E}" type="slidenum">
              <a:rPr lang="en-US"/>
              <a:pPr/>
              <a:t>5</a:t>
            </a:fld>
            <a:endParaRPr lang="en-US" dirty="0"/>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5085106-4B31-491B-BC0A-643A283B48BB}" type="slidenum">
              <a:rPr lang="en-US"/>
              <a:pPr/>
              <a:t>6</a:t>
            </a:fld>
            <a:endParaRPr lang="en-US" dirty="0"/>
          </a:p>
        </p:txBody>
      </p:sp>
      <p:sp>
        <p:nvSpPr>
          <p:cNvPr id="12290" name="Rectangle 2"/>
          <p:cNvSpPr>
            <a:spLocks noGrp="1" noRot="1" noChangeAspect="1" noChangeArrowheads="1" noTextEdit="1"/>
          </p:cNvSpPr>
          <p:nvPr>
            <p:ph type="sldImg"/>
          </p:nvPr>
        </p:nvSpPr>
        <p:spPr>
          <a:ln cap="flat"/>
        </p:spPr>
      </p:sp>
      <p:sp>
        <p:nvSpPr>
          <p:cNvPr id="12291" name="Rectangle 3"/>
          <p:cNvSpPr>
            <a:spLocks noGrp="1" noChangeArrowheads="1"/>
          </p:cNvSpPr>
          <p:nvPr>
            <p:ph type="body" idx="1"/>
          </p:nvPr>
        </p:nvSpPr>
        <p:spPr>
          <a:ln/>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Migratory birds are confused by illuminated skyscrapers</a:t>
            </a:r>
          </a:p>
          <a:p>
            <a:r>
              <a:rPr lang="en-US" dirty="0"/>
              <a:t>Small owls avoid moonlit nights because large owls will hunt them</a:t>
            </a:r>
          </a:p>
        </p:txBody>
      </p:sp>
      <p:sp>
        <p:nvSpPr>
          <p:cNvPr id="4" name="Slide Number Placeholder 3"/>
          <p:cNvSpPr>
            <a:spLocks noGrp="1"/>
          </p:cNvSpPr>
          <p:nvPr>
            <p:ph type="sldNum" sz="quarter" idx="5"/>
          </p:nvPr>
        </p:nvSpPr>
        <p:spPr/>
        <p:txBody>
          <a:bodyPr/>
          <a:lstStyle/>
          <a:p>
            <a:fld id="{14481E0C-0A6B-49B0-96B5-04B1F1D54BDB}" type="slidenum">
              <a:rPr lang="en-US" smtClean="0"/>
              <a:pPr/>
              <a:t>8</a:t>
            </a:fld>
            <a:endParaRPr lang="en-US"/>
          </a:p>
        </p:txBody>
      </p:sp>
    </p:spTree>
    <p:extLst>
      <p:ext uri="{BB962C8B-B14F-4D97-AF65-F5344CB8AC3E}">
        <p14:creationId xmlns:p14="http://schemas.microsoft.com/office/powerpoint/2010/main" val="255323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7EC35894-8EF7-42BF-B3E1-B58B333CFC01}" type="slidenum">
              <a:rPr lang="en-US" smtClean="0"/>
              <a:pPr/>
              <a:t>10</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B8AE10D-7A12-434E-A202-D3A671AE57EE}" type="slidenum">
              <a:rPr lang="en-US" smtClean="0"/>
              <a:pPr/>
              <a:t>13</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FB830D5-A914-4827-BFEF-6A2EEFAD1D1C}" type="slidenum">
              <a:rPr lang="en-US" smtClean="0"/>
              <a:pPr/>
              <a:t>14</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xfrm>
            <a:off x="914400" y="4388739"/>
            <a:ext cx="5029200" cy="4154630"/>
          </a:xfrm>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50EB25F-AAC3-4199-AE51-6DB24775654C}" type="slidenum">
              <a:rPr lang="en-US"/>
              <a:pPr/>
              <a:t>15</a:t>
            </a:fld>
            <a:endParaRPr lang="en-US"/>
          </a:p>
        </p:txBody>
      </p:sp>
      <p:sp>
        <p:nvSpPr>
          <p:cNvPr id="14338" name="Rectangle 2"/>
          <p:cNvSpPr>
            <a:spLocks noGrp="1" noRot="1" noChangeAspect="1" noChangeArrowheads="1" noTextEdit="1"/>
          </p:cNvSpPr>
          <p:nvPr>
            <p:ph type="sldImg"/>
          </p:nvPr>
        </p:nvSpPr>
        <p:spPr>
          <a:ln cap="flat"/>
        </p:spPr>
      </p:sp>
      <p:sp>
        <p:nvSpPr>
          <p:cNvPr id="1433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938280DB-06BC-440D-A584-089DB0ACB648}" type="slidenum">
              <a:rPr lang="en-US"/>
              <a:pPr/>
              <a:t>17</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65531DE5-AF02-4A6A-AE28-78DD9A5F3107}" type="slidenum">
              <a:rPr lang="en-US"/>
              <a:pPr/>
              <a:t>20</a:t>
            </a:fld>
            <a:endParaRPr lang="en-US"/>
          </a:p>
        </p:txBody>
      </p:sp>
      <p:sp>
        <p:nvSpPr>
          <p:cNvPr id="16386" name="Rectangle 2"/>
          <p:cNvSpPr>
            <a:spLocks noGrp="1" noRot="1" noChangeAspect="1" noChangeArrowheads="1" noTextEdit="1"/>
          </p:cNvSpPr>
          <p:nvPr>
            <p:ph type="sldImg"/>
          </p:nvPr>
        </p:nvSpPr>
        <p:spPr>
          <a:ln cap="flat"/>
        </p:spPr>
      </p:sp>
      <p:sp>
        <p:nvSpPr>
          <p:cNvPr id="16387"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21D6428B-C62F-4E06-A11A-C5783F052463}" type="slidenum">
              <a:rPr lang="en-US"/>
              <a:pPr/>
              <a:t>21</a:t>
            </a:fld>
            <a:endParaRPr lang="en-US"/>
          </a:p>
        </p:txBody>
      </p:sp>
      <p:sp>
        <p:nvSpPr>
          <p:cNvPr id="18434" name="Rectangle 2"/>
          <p:cNvSpPr>
            <a:spLocks noGrp="1" noRot="1" noChangeAspect="1" noChangeArrowheads="1" noTextEdit="1"/>
          </p:cNvSpPr>
          <p:nvPr>
            <p:ph type="sldImg"/>
          </p:nvPr>
        </p:nvSpPr>
        <p:spPr>
          <a:ln cap="flat"/>
        </p:spPr>
      </p:sp>
      <p:sp>
        <p:nvSpPr>
          <p:cNvPr id="18435" name="Rectangle 3"/>
          <p:cNvSpPr>
            <a:spLocks noGrp="1" noChangeArrowheads="1"/>
          </p:cNvSpPr>
          <p:nvPr>
            <p:ph type="body" idx="1"/>
          </p:nvPr>
        </p:nvSpPr>
        <p:spPr>
          <a:ln/>
        </p:spPr>
        <p:txBody>
          <a:bodyPr/>
          <a:lstStyle/>
          <a:p>
            <a:r>
              <a:rPr lang="en-US" dirty="0"/>
              <a:t>Use the right amount of light, not too little and not too much</a:t>
            </a:r>
          </a:p>
          <a:p>
            <a:r>
              <a:rPr lang="en-US" dirty="0"/>
              <a:t>Minimize glare</a:t>
            </a:r>
          </a:p>
          <a:p>
            <a:r>
              <a:rPr lang="en-US" dirty="0"/>
              <a:t>Minimize light trespass</a:t>
            </a:r>
          </a:p>
          <a:p>
            <a:r>
              <a:rPr lang="en-US" dirty="0"/>
              <a:t>Minimize energy consumption</a:t>
            </a:r>
          </a:p>
          <a:p>
            <a:r>
              <a:rPr lang="en-US" dirty="0"/>
              <a:t>Minimize negative impact on the environment</a:t>
            </a:r>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CEDFA7A-0B29-4EF1-99B3-74F6566E4FCF}" type="slidenum">
              <a:rPr lang="en-US"/>
              <a:pPr/>
              <a:t>22</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5E31CE4-4C4F-485A-A002-5D1E31F44981}" type="slidenum">
              <a:rPr lang="en-US"/>
              <a:pPr/>
              <a:t>23</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EAE6BF17-7143-47C5-A348-5B2A9671DBBA}" type="slidenum">
              <a:rPr lang="en-US"/>
              <a:pPr/>
              <a:t>24</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CC0BDFA-2B50-4094-8241-AA88601CCF0E}" type="slidenum">
              <a:rPr lang="en-US"/>
              <a:pPr/>
              <a:t>27</a:t>
            </a:fld>
            <a:endParaRPr lang="en-US"/>
          </a:p>
        </p:txBody>
      </p:sp>
      <p:sp>
        <p:nvSpPr>
          <p:cNvPr id="22530" name="Rectangle 2"/>
          <p:cNvSpPr>
            <a:spLocks noGrp="1" noRot="1" noChangeAspect="1" noChangeArrowheads="1" noTextEdit="1"/>
          </p:cNvSpPr>
          <p:nvPr>
            <p:ph type="sldImg"/>
          </p:nvPr>
        </p:nvSpPr>
        <p:spPr>
          <a:ln cap="flat"/>
        </p:spPr>
      </p:sp>
      <p:sp>
        <p:nvSpPr>
          <p:cNvPr id="2253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B947A7F-21A6-4E61-9437-3E7221325667}" type="slidenum">
              <a:rPr lang="en-US"/>
              <a:pPr/>
              <a:t>28</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12BEF88-528E-4B9D-A5E0-7DF76F626C99}" type="slidenum">
              <a:rPr lang="en-US"/>
              <a:pPr/>
              <a:t>30</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30B6E730-0D92-49CC-8CEA-83021446CB3A}" type="slidenum">
              <a:rPr lang="en-US"/>
              <a:pPr/>
              <a:t>31</a:t>
            </a:fld>
            <a:endParaRPr lang="en-US"/>
          </a:p>
        </p:txBody>
      </p:sp>
      <p:sp>
        <p:nvSpPr>
          <p:cNvPr id="25602" name="Rectangle 2"/>
          <p:cNvSpPr>
            <a:spLocks noGrp="1" noRot="1" noChangeAspect="1" noChangeArrowheads="1" noTextEdit="1"/>
          </p:cNvSpPr>
          <p:nvPr>
            <p:ph type="sldImg"/>
          </p:nvPr>
        </p:nvSpPr>
        <p:spPr>
          <a:ln cap="flat"/>
        </p:spPr>
      </p:sp>
      <p:sp>
        <p:nvSpPr>
          <p:cNvPr id="2560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FCEB4386-139B-496F-937F-DE65482C62FB}" type="slidenum">
              <a:rPr lang="en-US"/>
              <a:pPr/>
              <a:t>33</a:t>
            </a:fld>
            <a:endParaRPr lang="en-US"/>
          </a:p>
        </p:txBody>
      </p:sp>
      <p:sp>
        <p:nvSpPr>
          <p:cNvPr id="27650" name="Rectangle 2"/>
          <p:cNvSpPr>
            <a:spLocks noGrp="1" noRot="1" noChangeAspect="1" noChangeArrowheads="1" noTextEdit="1"/>
          </p:cNvSpPr>
          <p:nvPr>
            <p:ph type="sldImg"/>
          </p:nvPr>
        </p:nvSpPr>
        <p:spPr>
          <a:ln cap="flat"/>
        </p:spPr>
      </p:sp>
      <p:sp>
        <p:nvSpPr>
          <p:cNvPr id="2765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6CB5DD79-0764-4D57-A032-317A4A46B95E}" type="slidenum">
              <a:rPr lang="en-US"/>
              <a:pPr/>
              <a:t>36</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6CB5DD79-0764-4D57-A032-317A4A46B95E}" type="slidenum">
              <a:rPr lang="en-US"/>
              <a:pPr/>
              <a:t>37</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effect of light on humans is via a neural path from the retina to the suprachiasmatic nucleus (clock nucleus) to the thalamus and hypothalamus to the pineal gland (creates melatonin).</a:t>
            </a:r>
          </a:p>
        </p:txBody>
      </p:sp>
      <p:sp>
        <p:nvSpPr>
          <p:cNvPr id="4" name="Slide Number Placeholder 3"/>
          <p:cNvSpPr>
            <a:spLocks noGrp="1"/>
          </p:cNvSpPr>
          <p:nvPr>
            <p:ph type="sldNum" sz="quarter" idx="5"/>
          </p:nvPr>
        </p:nvSpPr>
        <p:spPr/>
        <p:txBody>
          <a:bodyPr/>
          <a:lstStyle/>
          <a:p>
            <a:fld id="{14481E0C-0A6B-49B0-96B5-04B1F1D54BDB}" type="slidenum">
              <a:rPr lang="en-US" smtClean="0"/>
              <a:pPr/>
              <a:t>51</a:t>
            </a:fld>
            <a:endParaRPr lang="en-US"/>
          </a:p>
        </p:txBody>
      </p:sp>
    </p:spTree>
    <p:extLst>
      <p:ext uri="{BB962C8B-B14F-4D97-AF65-F5344CB8AC3E}">
        <p14:creationId xmlns:p14="http://schemas.microsoft.com/office/powerpoint/2010/main" val="293640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DA0D8102-A853-4197-B896-D63EA73C51F2}" type="slidenum">
              <a:rPr lang="en-US"/>
              <a:pPr/>
              <a:t>52</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3346C75D-64C9-4AE8-B0AA-3E8A3C38C1AB}" type="slidenum">
              <a:rPr lang="en-US"/>
              <a:pPr/>
              <a:t>59</a:t>
            </a:fld>
            <a:endParaRPr lang="en-US"/>
          </a:p>
        </p:txBody>
      </p:sp>
      <p:sp>
        <p:nvSpPr>
          <p:cNvPr id="120834" name="Rectangle 2"/>
          <p:cNvSpPr>
            <a:spLocks noGrp="1" noRot="1" noChangeAspect="1" noChangeArrowheads="1" noTextEdit="1"/>
          </p:cNvSpPr>
          <p:nvPr>
            <p:ph type="sldImg"/>
          </p:nvPr>
        </p:nvSpPr>
        <p:spPr>
          <a:ln cap="flat"/>
        </p:spPr>
      </p:sp>
      <p:sp>
        <p:nvSpPr>
          <p:cNvPr id="120835" name="Rectangle 3"/>
          <p:cNvSpPr>
            <a:spLocks noGrp="1" noChangeArrowheads="1"/>
          </p:cNvSpPr>
          <p:nvPr>
            <p:ph type="body" idx="1"/>
          </p:nvPr>
        </p:nvSpPr>
        <p:spPr>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771525" y="2057400"/>
            <a:ext cx="8743950" cy="1143000"/>
          </a:xfrm>
        </p:spPr>
        <p:txBody>
          <a:bodyPr/>
          <a:lstStyle>
            <a:lvl1pPr>
              <a:defRPr/>
            </a:lvl1pPr>
          </a:lstStyle>
          <a:p>
            <a:r>
              <a:rPr lang="en-US"/>
              <a:t>Click to edit Master title style</a:t>
            </a:r>
          </a:p>
        </p:txBody>
      </p:sp>
      <p:sp>
        <p:nvSpPr>
          <p:cNvPr id="3075" name="Rectangle 3"/>
          <p:cNvSpPr>
            <a:spLocks noGrp="1" noChangeArrowheads="1"/>
          </p:cNvSpPr>
          <p:nvPr>
            <p:ph type="subTitle" sz="quarter" idx="1"/>
          </p:nvPr>
        </p:nvSpPr>
        <p:spPr>
          <a:xfrm>
            <a:off x="1543050" y="4114800"/>
            <a:ext cx="7200900" cy="1752600"/>
          </a:xfrm>
        </p:spPr>
        <p:txBody>
          <a:bodyPr/>
          <a:lstStyle>
            <a:lvl1pPr marL="0" indent="0" algn="ctr">
              <a:buFont typeface="Monotype Sorts" pitchFamily="2" charset="2"/>
              <a:buNone/>
              <a:defRPr/>
            </a:lvl1pPr>
          </a:lstStyle>
          <a:p>
            <a:r>
              <a:rPr lang="en-US"/>
              <a:t>Click to edit Master subtitle style</a:t>
            </a:r>
          </a:p>
        </p:txBody>
      </p:sp>
      <p:sp>
        <p:nvSpPr>
          <p:cNvPr id="3076" name="Rectangle 4"/>
          <p:cNvSpPr>
            <a:spLocks noGrp="1" noChangeArrowheads="1"/>
          </p:cNvSpPr>
          <p:nvPr>
            <p:ph type="dt" sz="quarter" idx="2"/>
          </p:nvPr>
        </p:nvSpPr>
        <p:spPr/>
        <p:txBody>
          <a:bodyPr/>
          <a:lstStyle>
            <a:lvl1pPr>
              <a:defRPr/>
            </a:lvl1pPr>
          </a:lstStyle>
          <a:p>
            <a:endParaRPr lang="en-US"/>
          </a:p>
        </p:txBody>
      </p:sp>
      <p:sp>
        <p:nvSpPr>
          <p:cNvPr id="3077" name="Rectangle 5"/>
          <p:cNvSpPr>
            <a:spLocks noGrp="1" noChangeArrowheads="1"/>
          </p:cNvSpPr>
          <p:nvPr>
            <p:ph type="ftr" sz="quarter" idx="3"/>
          </p:nvPr>
        </p:nvSpPr>
        <p:spPr/>
        <p:txBody>
          <a:bodyPr/>
          <a:lstStyle>
            <a:lvl1pPr>
              <a:defRPr/>
            </a:lvl1pPr>
          </a:lstStyle>
          <a:p>
            <a:endParaRPr lang="en-US"/>
          </a:p>
        </p:txBody>
      </p:sp>
      <p:sp>
        <p:nvSpPr>
          <p:cNvPr id="3078" name="Rectangle 6"/>
          <p:cNvSpPr>
            <a:spLocks noGrp="1" noChangeArrowheads="1"/>
          </p:cNvSpPr>
          <p:nvPr>
            <p:ph type="sldNum" sz="quarter" idx="4"/>
          </p:nvPr>
        </p:nvSpPr>
        <p:spPr/>
        <p:txBody>
          <a:bodyPr/>
          <a:lstStyle>
            <a:lvl1pPr>
              <a:defRPr/>
            </a:lvl1pPr>
          </a:lstStyle>
          <a:p>
            <a:fld id="{7D32302C-AF06-4C0A-9EFC-8ADEA6269D68}" type="slidenum">
              <a:rPr lang="en-US"/>
              <a:pPr/>
              <a:t>‹#›</a:t>
            </a:fld>
            <a:endParaRPr lang="en-US"/>
          </a:p>
        </p:txBody>
      </p:sp>
      <p:grpSp>
        <p:nvGrpSpPr>
          <p:cNvPr id="3081" name="Group 9"/>
          <p:cNvGrpSpPr>
            <a:grpSpLocks/>
          </p:cNvGrpSpPr>
          <p:nvPr/>
        </p:nvGrpSpPr>
        <p:grpSpPr bwMode="auto">
          <a:xfrm>
            <a:off x="4763" y="3276600"/>
            <a:ext cx="10280650" cy="152400"/>
            <a:chOff x="3" y="2064"/>
            <a:chExt cx="6476" cy="96"/>
          </a:xfrm>
        </p:grpSpPr>
        <p:sp>
          <p:nvSpPr>
            <p:cNvPr id="3079" name="Rectangle 7"/>
            <p:cNvSpPr>
              <a:spLocks noChangeArrowheads="1"/>
            </p:cNvSpPr>
            <p:nvPr/>
          </p:nvSpPr>
          <p:spPr bwMode="ltGray">
            <a:xfrm>
              <a:off x="3" y="2064"/>
              <a:ext cx="6476"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endParaRPr lang="en-US"/>
            </a:p>
          </p:txBody>
        </p:sp>
        <p:sp>
          <p:nvSpPr>
            <p:cNvPr id="3080" name="Rectangle 8"/>
            <p:cNvSpPr>
              <a:spLocks noChangeArrowheads="1"/>
            </p:cNvSpPr>
            <p:nvPr/>
          </p:nvSpPr>
          <p:spPr bwMode="ltGray">
            <a:xfrm>
              <a:off x="3" y="2136"/>
              <a:ext cx="6476"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endParaRPr 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F5599E-0A66-4693-BB0E-956EA984C55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47AB04-5503-4105-AD03-CBD1E4ABADE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43386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76838" y="1981200"/>
            <a:ext cx="43386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1433F62-B22E-4096-897C-2AA91626909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0ED5020-5EFA-4766-B26C-7960ABDE31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C08D2A4-B36A-42B2-8A24-87256927348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941566A-AC65-445A-9BBE-11E25A0C937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66416F8-C50C-4936-BF1E-3AB13543948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C6F40BC-C141-4C25-968C-69A8EDC3874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453E861-62F5-4C00-B240-A7C40E8E250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850" y="228600"/>
            <a:ext cx="2206625"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28600"/>
            <a:ext cx="647065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DB5A74D-1FD4-46B7-A8FF-EC475222A05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8" name="Group 4"/>
          <p:cNvGrpSpPr>
            <a:grpSpLocks/>
          </p:cNvGrpSpPr>
          <p:nvPr/>
        </p:nvGrpSpPr>
        <p:grpSpPr bwMode="auto">
          <a:xfrm>
            <a:off x="0" y="1428750"/>
            <a:ext cx="10285413" cy="152400"/>
            <a:chOff x="0" y="900"/>
            <a:chExt cx="6479" cy="96"/>
          </a:xfrm>
        </p:grpSpPr>
        <p:sp>
          <p:nvSpPr>
            <p:cNvPr id="1026" name="Rectangle 2"/>
            <p:cNvSpPr>
              <a:spLocks noChangeArrowheads="1"/>
            </p:cNvSpPr>
            <p:nvPr/>
          </p:nvSpPr>
          <p:spPr bwMode="ltGray">
            <a:xfrm>
              <a:off x="0" y="900"/>
              <a:ext cx="6479"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endParaRPr lang="en-US"/>
            </a:p>
          </p:txBody>
        </p:sp>
        <p:sp>
          <p:nvSpPr>
            <p:cNvPr id="1027" name="Rectangle 3"/>
            <p:cNvSpPr>
              <a:spLocks noChangeArrowheads="1"/>
            </p:cNvSpPr>
            <p:nvPr/>
          </p:nvSpPr>
          <p:spPr bwMode="ltGray">
            <a:xfrm>
              <a:off x="0" y="972"/>
              <a:ext cx="6479"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endParaRPr lang="en-US"/>
            </a:p>
          </p:txBody>
        </p:sp>
      </p:grpSp>
      <p:sp>
        <p:nvSpPr>
          <p:cNvPr id="1029" name="Rectangle 5"/>
          <p:cNvSpPr>
            <a:spLocks noGrp="1" noChangeArrowheads="1"/>
          </p:cNvSpPr>
          <p:nvPr>
            <p:ph type="title"/>
          </p:nvPr>
        </p:nvSpPr>
        <p:spPr bwMode="auto">
          <a:xfrm>
            <a:off x="685800" y="228600"/>
            <a:ext cx="8829675" cy="1143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a:t>Click to edit Master title style</a:t>
            </a:r>
          </a:p>
        </p:txBody>
      </p:sp>
      <p:sp>
        <p:nvSpPr>
          <p:cNvPr id="1030" name="Rectangle 6"/>
          <p:cNvSpPr>
            <a:spLocks noGrp="1" noChangeArrowheads="1"/>
          </p:cNvSpPr>
          <p:nvPr>
            <p:ph type="body" idx="1"/>
          </p:nvPr>
        </p:nvSpPr>
        <p:spPr bwMode="auto">
          <a:xfrm>
            <a:off x="685800" y="1981200"/>
            <a:ext cx="8829675"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1" name="Rectangle 7"/>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tx1"/>
                </a:solidFill>
              </a:defRPr>
            </a:lvl1pPr>
          </a:lstStyle>
          <a:p>
            <a:endParaRPr lang="en-US"/>
          </a:p>
        </p:txBody>
      </p:sp>
      <p:sp>
        <p:nvSpPr>
          <p:cNvPr id="1032" name="Rectangle 8"/>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solidFill>
                  <a:schemeClr val="tx1"/>
                </a:solidFill>
              </a:defRPr>
            </a:lvl1pPr>
          </a:lstStyle>
          <a:p>
            <a:endParaRPr lang="en-US"/>
          </a:p>
        </p:txBody>
      </p:sp>
      <p:sp>
        <p:nvSpPr>
          <p:cNvPr id="1033" name="Rectangle 9"/>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solidFill>
                  <a:schemeClr val="tx1"/>
                </a:solidFill>
              </a:defRPr>
            </a:lvl1pPr>
          </a:lstStyle>
          <a:p>
            <a:fld id="{664A5C0F-1552-4913-B4DE-82F92711FA43}"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Monotype Sort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SzPct val="65000"/>
        <a:buFont typeface="Monotype Sorts"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www.lrc.rpi.edu/" TargetMode="Externa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hyperlink" Target="http://www.darksky.org/"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www.designlights.org/"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95300" y="228600"/>
            <a:ext cx="9448800" cy="1981200"/>
          </a:xfrm>
          <a:noFill/>
          <a:ln/>
        </p:spPr>
        <p:txBody>
          <a:bodyPr anchor="t"/>
          <a:lstStyle/>
          <a:p>
            <a:r>
              <a:rPr lang="en-US" sz="4000" dirty="0">
                <a:cs typeface="Arial" charset="0"/>
              </a:rPr>
              <a:t>Outdoor Lighting </a:t>
            </a:r>
            <a:br>
              <a:rPr lang="en-US" sz="4000" dirty="0">
                <a:cs typeface="Arial" charset="0"/>
              </a:rPr>
            </a:br>
            <a:r>
              <a:rPr lang="en-US" sz="1600" dirty="0">
                <a:cs typeface="Arial" charset="0"/>
              </a:rPr>
              <a:t> </a:t>
            </a:r>
            <a:br>
              <a:rPr lang="en-US" sz="4000" dirty="0">
                <a:cs typeface="Arial" charset="0"/>
              </a:rPr>
            </a:br>
            <a:r>
              <a:rPr lang="en-US" sz="3600" dirty="0">
                <a:cs typeface="Arial" charset="0"/>
              </a:rPr>
              <a:t>Planning Issues for </a:t>
            </a:r>
            <a:br>
              <a:rPr lang="en-US" sz="3600" dirty="0">
                <a:cs typeface="Arial" charset="0"/>
              </a:rPr>
            </a:br>
            <a:r>
              <a:rPr lang="en-US" sz="3600" dirty="0">
                <a:cs typeface="Arial" charset="0"/>
              </a:rPr>
              <a:t>Municipalities</a:t>
            </a:r>
          </a:p>
        </p:txBody>
      </p:sp>
      <p:sp>
        <p:nvSpPr>
          <p:cNvPr id="5123" name="Rectangle 3"/>
          <p:cNvSpPr>
            <a:spLocks noGrp="1" noChangeArrowheads="1"/>
          </p:cNvSpPr>
          <p:nvPr>
            <p:ph type="subTitle" idx="1"/>
          </p:nvPr>
        </p:nvSpPr>
        <p:spPr>
          <a:xfrm>
            <a:off x="1543050" y="3429000"/>
            <a:ext cx="7200900" cy="1752600"/>
          </a:xfrm>
          <a:noFill/>
          <a:ln/>
        </p:spPr>
        <p:txBody>
          <a:bodyPr/>
          <a:lstStyle/>
          <a:p>
            <a:r>
              <a:rPr lang="en-US" dirty="0">
                <a:solidFill>
                  <a:schemeClr val="folHlink"/>
                </a:solidFill>
              </a:rPr>
              <a:t>presented by</a:t>
            </a:r>
          </a:p>
          <a:p>
            <a:r>
              <a:rPr lang="en-US" dirty="0">
                <a:solidFill>
                  <a:schemeClr val="folHlink"/>
                </a:solidFill>
              </a:rPr>
              <a:t>Pennsylvania Outdoor Lighting Council</a:t>
            </a:r>
          </a:p>
        </p:txBody>
      </p:sp>
      <p:pic>
        <p:nvPicPr>
          <p:cNvPr id="5124" name="Picture 4" descr="POLCNEWLOGOfinished3-29-08Blue"/>
          <p:cNvPicPr>
            <a:picLocks noChangeAspect="1" noChangeArrowheads="1"/>
          </p:cNvPicPr>
          <p:nvPr/>
        </p:nvPicPr>
        <p:blipFill>
          <a:blip r:embed="rId4" cstate="print"/>
          <a:srcRect/>
          <a:stretch>
            <a:fillRect/>
          </a:stretch>
        </p:blipFill>
        <p:spPr bwMode="auto">
          <a:xfrm>
            <a:off x="4000500" y="4876800"/>
            <a:ext cx="2322513" cy="1763713"/>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ctrTitle"/>
          </p:nvPr>
        </p:nvSpPr>
        <p:spPr>
          <a:xfrm>
            <a:off x="114300" y="152400"/>
            <a:ext cx="9944100" cy="1524000"/>
          </a:xfrm>
        </p:spPr>
        <p:txBody>
          <a:bodyPr rtlCol="0">
            <a:normAutofit/>
          </a:bodyPr>
          <a:lstStyle/>
          <a:p>
            <a:pPr eaLnBrk="1" fontAlgn="auto" hangingPunct="1">
              <a:spcAft>
                <a:spcPts val="0"/>
              </a:spcAft>
              <a:defRPr/>
            </a:pPr>
            <a:r>
              <a:rPr lang="en-US" dirty="0"/>
              <a:t>Outdoor Lighting Trends</a:t>
            </a:r>
            <a:br>
              <a:rPr lang="en-US" sz="1800" dirty="0">
                <a:effectLst>
                  <a:outerShdw blurRad="38100" dist="38100" dir="2700000" algn="tl">
                    <a:srgbClr val="FFFFFF"/>
                  </a:outerShdw>
                </a:effectLst>
              </a:rPr>
            </a:br>
            <a:br>
              <a:rPr lang="en-US" sz="1800" dirty="0">
                <a:effectLst>
                  <a:outerShdw blurRad="38100" dist="38100" dir="2700000" algn="tl">
                    <a:srgbClr val="FFFFFF"/>
                  </a:outerShdw>
                </a:effectLst>
              </a:rPr>
            </a:br>
            <a:r>
              <a:rPr lang="en-US" sz="2800" dirty="0"/>
              <a:t>Light pollution and billions of dollars of wasted energy</a:t>
            </a:r>
            <a:endParaRPr lang="en-US" sz="4000" dirty="0"/>
          </a:p>
        </p:txBody>
      </p:sp>
      <p:sp>
        <p:nvSpPr>
          <p:cNvPr id="5122" name="Slide Number Placeholder 5"/>
          <p:cNvSpPr>
            <a:spLocks noGrp="1"/>
          </p:cNvSpPr>
          <p:nvPr>
            <p:ph type="sldNum" sz="quarter" idx="4294967295"/>
          </p:nvPr>
        </p:nvSpPr>
        <p:spPr>
          <a:xfrm>
            <a:off x="7372350" y="6356351"/>
            <a:ext cx="2400300" cy="365125"/>
          </a:xfrm>
          <a:prstGeom prst="rect">
            <a:avLst/>
          </a:prstGeom>
        </p:spPr>
        <p:txBody>
          <a:bodyPr/>
          <a:lstStyle/>
          <a:p>
            <a:pPr>
              <a:defRPr/>
            </a:pPr>
            <a:fld id="{1AC219D1-16BC-46D2-BA99-544263458481}" type="slidenum">
              <a:rPr lang="en-US"/>
              <a:pPr>
                <a:defRPr/>
              </a:pPr>
              <a:t>2</a:t>
            </a:fld>
            <a:endParaRPr lang="en-US" dirty="0"/>
          </a:p>
        </p:txBody>
      </p:sp>
      <p:pic>
        <p:nvPicPr>
          <p:cNvPr id="5124" name="Picture 5" descr="earthlights2_dmsp_big"/>
          <p:cNvPicPr>
            <a:picLocks noChangeAspect="1" noChangeArrowheads="1"/>
          </p:cNvPicPr>
          <p:nvPr/>
        </p:nvPicPr>
        <p:blipFill>
          <a:blip r:embed="rId3" cstate="print">
            <a:lum contrast="20000"/>
          </a:blip>
          <a:srcRect l="2000" r="2797"/>
          <a:stretch>
            <a:fillRect/>
          </a:stretch>
        </p:blipFill>
        <p:spPr bwMode="auto">
          <a:xfrm>
            <a:off x="0" y="2039938"/>
            <a:ext cx="10287000" cy="481806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p:txBody>
          <a:bodyPr/>
          <a:lstStyle/>
          <a:p>
            <a:pPr>
              <a:defRPr/>
            </a:pPr>
            <a:fld id="{B46EC90C-BED7-4C56-B177-0D1C74121B1C}" type="slidenum">
              <a:rPr lang="en-US"/>
              <a:pPr>
                <a:defRPr/>
              </a:pPr>
              <a:t>3</a:t>
            </a:fld>
            <a:endParaRPr lang="en-US" dirty="0"/>
          </a:p>
        </p:txBody>
      </p:sp>
      <p:pic>
        <p:nvPicPr>
          <p:cNvPr id="7171" name="Picture 4" descr="Mt Wilson-11 5q"/>
          <p:cNvPicPr>
            <a:picLocks noChangeAspect="1" noChangeArrowheads="1"/>
          </p:cNvPicPr>
          <p:nvPr/>
        </p:nvPicPr>
        <p:blipFill>
          <a:blip r:embed="rId3" cstate="print"/>
          <a:srcRect r="1068"/>
          <a:stretch>
            <a:fillRect/>
          </a:stretch>
        </p:blipFill>
        <p:spPr bwMode="auto">
          <a:xfrm>
            <a:off x="1" y="430214"/>
            <a:ext cx="10286999" cy="6427786"/>
          </a:xfrm>
          <a:prstGeom prst="rect">
            <a:avLst/>
          </a:prstGeom>
          <a:noFill/>
          <a:ln w="9525">
            <a:noFill/>
            <a:miter lim="800000"/>
            <a:headEnd/>
            <a:tailEnd/>
          </a:ln>
        </p:spPr>
      </p:pic>
      <p:sp>
        <p:nvSpPr>
          <p:cNvPr id="5125" name="Text Box 5"/>
          <p:cNvSpPr txBox="1">
            <a:spLocks noChangeArrowheads="1"/>
          </p:cNvSpPr>
          <p:nvPr/>
        </p:nvSpPr>
        <p:spPr bwMode="auto">
          <a:xfrm>
            <a:off x="1104900" y="152400"/>
            <a:ext cx="7990284" cy="584775"/>
          </a:xfrm>
          <a:prstGeom prst="rect">
            <a:avLst/>
          </a:prstGeom>
          <a:noFill/>
          <a:ln w="9525">
            <a:noFill/>
            <a:miter lim="800000"/>
            <a:headEnd/>
            <a:tailEnd/>
          </a:ln>
          <a:effectLst/>
        </p:spPr>
        <p:txBody>
          <a:bodyPr wrap="square">
            <a:spAutoFit/>
          </a:bodyPr>
          <a:lstStyle/>
          <a:p>
            <a:pPr algn="ctr">
              <a:spcBef>
                <a:spcPct val="50000"/>
              </a:spcBef>
              <a:defRPr/>
            </a:pPr>
            <a:r>
              <a:rPr lang="en-US" sz="3200" b="1" dirty="0">
                <a:solidFill>
                  <a:schemeClr val="tx2"/>
                </a:solidFill>
                <a:latin typeface="+mj-lt"/>
              </a:rPr>
              <a:t>LA Basin 109 Years Ago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p:txBody>
          <a:bodyPr/>
          <a:lstStyle/>
          <a:p>
            <a:pPr>
              <a:defRPr/>
            </a:pPr>
            <a:fld id="{28A61B36-0181-4809-8994-5D2A9183FC2C}" type="slidenum">
              <a:rPr lang="en-US"/>
              <a:pPr>
                <a:defRPr/>
              </a:pPr>
              <a:t>4</a:t>
            </a:fld>
            <a:endParaRPr lang="en-US" dirty="0"/>
          </a:p>
        </p:txBody>
      </p:sp>
      <p:pic>
        <p:nvPicPr>
          <p:cNvPr id="8195" name="Picture 4" descr="LA Skyline-9 5q"/>
          <p:cNvPicPr>
            <a:picLocks noChangeAspect="1" noChangeArrowheads="1"/>
          </p:cNvPicPr>
          <p:nvPr/>
        </p:nvPicPr>
        <p:blipFill>
          <a:blip r:embed="rId3" cstate="print">
            <a:lum bright="-18000"/>
          </a:blip>
          <a:srcRect r="511"/>
          <a:stretch>
            <a:fillRect/>
          </a:stretch>
        </p:blipFill>
        <p:spPr bwMode="auto">
          <a:xfrm>
            <a:off x="1" y="868364"/>
            <a:ext cx="10286999" cy="5989637"/>
          </a:xfrm>
          <a:prstGeom prst="rect">
            <a:avLst/>
          </a:prstGeom>
          <a:noFill/>
          <a:ln w="9525">
            <a:noFill/>
            <a:miter lim="800000"/>
            <a:headEnd/>
            <a:tailEnd/>
          </a:ln>
        </p:spPr>
      </p:pic>
      <p:sp>
        <p:nvSpPr>
          <p:cNvPr id="6152" name="Text Box 8"/>
          <p:cNvSpPr txBox="1">
            <a:spLocks noChangeArrowheads="1"/>
          </p:cNvSpPr>
          <p:nvPr/>
        </p:nvSpPr>
        <p:spPr bwMode="auto">
          <a:xfrm>
            <a:off x="1562100" y="152400"/>
            <a:ext cx="7102673" cy="584775"/>
          </a:xfrm>
          <a:prstGeom prst="rect">
            <a:avLst/>
          </a:prstGeom>
          <a:noFill/>
          <a:ln w="9525">
            <a:noFill/>
            <a:miter lim="800000"/>
            <a:headEnd/>
            <a:tailEnd/>
          </a:ln>
          <a:effectLst/>
        </p:spPr>
        <p:txBody>
          <a:bodyPr>
            <a:spAutoFit/>
          </a:bodyPr>
          <a:lstStyle/>
          <a:p>
            <a:pPr algn="ctr">
              <a:spcBef>
                <a:spcPct val="50000"/>
              </a:spcBef>
              <a:defRPr/>
            </a:pPr>
            <a:r>
              <a:rPr lang="en-US" sz="3200" b="1" dirty="0">
                <a:solidFill>
                  <a:schemeClr val="tx1"/>
                </a:solidFill>
                <a:latin typeface="+mj-lt"/>
              </a:rPr>
              <a:t>LA Basin 100 Years Later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36E7DAEC-4B38-4FAE-8535-5839C9A19F8D}" type="slidenum">
              <a:rPr lang="en-US"/>
              <a:pPr/>
              <a:t>5</a:t>
            </a:fld>
            <a:endParaRPr lang="en-US" dirty="0"/>
          </a:p>
        </p:txBody>
      </p:sp>
      <p:sp>
        <p:nvSpPr>
          <p:cNvPr id="9218" name="Rectangle 2"/>
          <p:cNvSpPr>
            <a:spLocks noGrp="1" noChangeArrowheads="1"/>
          </p:cNvSpPr>
          <p:nvPr>
            <p:ph type="title"/>
          </p:nvPr>
        </p:nvSpPr>
        <p:spPr>
          <a:noFill/>
          <a:ln/>
        </p:spPr>
        <p:txBody>
          <a:bodyPr anchor="ctr"/>
          <a:lstStyle/>
          <a:p>
            <a:r>
              <a:rPr lang="en-US" sz="4000" dirty="0"/>
              <a:t>Why is good outdoor lighting important?</a:t>
            </a:r>
          </a:p>
        </p:txBody>
      </p:sp>
      <p:sp>
        <p:nvSpPr>
          <p:cNvPr id="9219" name="Rectangle 3"/>
          <p:cNvSpPr>
            <a:spLocks noGrp="1" noChangeArrowheads="1"/>
          </p:cNvSpPr>
          <p:nvPr>
            <p:ph type="body" idx="1"/>
          </p:nvPr>
        </p:nvSpPr>
        <p:spPr>
          <a:xfrm>
            <a:off x="114300" y="1828800"/>
            <a:ext cx="8534400" cy="2362200"/>
          </a:xfrm>
          <a:noFill/>
          <a:ln/>
        </p:spPr>
        <p:txBody>
          <a:bodyPr/>
          <a:lstStyle/>
          <a:p>
            <a:pPr>
              <a:spcAft>
                <a:spcPct val="30000"/>
              </a:spcAft>
              <a:buSzTx/>
              <a:buFont typeface="Wingdings" pitchFamily="2" charset="2"/>
              <a:buChar char="§"/>
            </a:pPr>
            <a:r>
              <a:rPr lang="en-US" sz="2800" dirty="0"/>
              <a:t>Good outdoor lighting is a community asset</a:t>
            </a:r>
          </a:p>
          <a:p>
            <a:pPr>
              <a:buSzTx/>
              <a:buFont typeface="Wingdings" pitchFamily="2" charset="2"/>
              <a:buChar char="§"/>
            </a:pPr>
            <a:r>
              <a:rPr lang="en-US" sz="2800" dirty="0"/>
              <a:t>Enhances safety and sense of security</a:t>
            </a:r>
          </a:p>
          <a:p>
            <a:pPr>
              <a:spcBef>
                <a:spcPct val="60000"/>
              </a:spcBef>
              <a:buSzTx/>
              <a:buFont typeface="Wingdings" pitchFamily="2" charset="2"/>
              <a:buChar char="§"/>
            </a:pPr>
            <a:r>
              <a:rPr lang="en-US" sz="2800" dirty="0"/>
              <a:t>Provides visibility for nighttime activities</a:t>
            </a:r>
          </a:p>
        </p:txBody>
      </p:sp>
      <p:pic>
        <p:nvPicPr>
          <p:cNvPr id="9220" name="Picture 4" descr="providence_app_1"/>
          <p:cNvPicPr>
            <a:picLocks noChangeAspect="1" noChangeArrowheads="1"/>
          </p:cNvPicPr>
          <p:nvPr/>
        </p:nvPicPr>
        <p:blipFill>
          <a:blip r:embed="rId3" cstate="print"/>
          <a:srcRect/>
          <a:stretch>
            <a:fillRect/>
          </a:stretch>
        </p:blipFill>
        <p:spPr bwMode="auto">
          <a:xfrm>
            <a:off x="6972300" y="2438400"/>
            <a:ext cx="3200400" cy="4267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0CC1032-F396-4F9D-A830-E0DEE985FE45}" type="slidenum">
              <a:rPr lang="en-US"/>
              <a:pPr/>
              <a:t>6</a:t>
            </a:fld>
            <a:endParaRPr lang="en-US" dirty="0"/>
          </a:p>
        </p:txBody>
      </p:sp>
      <p:sp>
        <p:nvSpPr>
          <p:cNvPr id="11266" name="Rectangle 2"/>
          <p:cNvSpPr>
            <a:spLocks noGrp="1" noChangeArrowheads="1"/>
          </p:cNvSpPr>
          <p:nvPr>
            <p:ph type="title"/>
          </p:nvPr>
        </p:nvSpPr>
        <p:spPr>
          <a:noFill/>
          <a:ln/>
        </p:spPr>
        <p:txBody>
          <a:bodyPr anchor="ctr"/>
          <a:lstStyle/>
          <a:p>
            <a:r>
              <a:rPr lang="en-US" sz="4000" dirty="0"/>
              <a:t>Why is good outdoor lighting important?  </a:t>
            </a:r>
          </a:p>
        </p:txBody>
      </p:sp>
      <p:sp>
        <p:nvSpPr>
          <p:cNvPr id="11267" name="Rectangle 3"/>
          <p:cNvSpPr>
            <a:spLocks noGrp="1" noChangeArrowheads="1"/>
          </p:cNvSpPr>
          <p:nvPr>
            <p:ph type="body" idx="1"/>
          </p:nvPr>
        </p:nvSpPr>
        <p:spPr>
          <a:xfrm>
            <a:off x="190500" y="1828800"/>
            <a:ext cx="7391400" cy="2514600"/>
          </a:xfrm>
          <a:noFill/>
          <a:ln/>
        </p:spPr>
        <p:txBody>
          <a:bodyPr/>
          <a:lstStyle/>
          <a:p>
            <a:pPr>
              <a:spcAft>
                <a:spcPct val="30000"/>
              </a:spcAft>
              <a:buFont typeface="Wingdings" pitchFamily="2" charset="2"/>
              <a:buChar char="§"/>
            </a:pPr>
            <a:r>
              <a:rPr lang="en-US" sz="2800" dirty="0"/>
              <a:t>Strengthens the themes and goals of the community while highlighting its amenities</a:t>
            </a:r>
          </a:p>
          <a:p>
            <a:pPr>
              <a:spcBef>
                <a:spcPct val="40000"/>
              </a:spcBef>
              <a:spcAft>
                <a:spcPct val="30000"/>
              </a:spcAft>
              <a:buFont typeface="Wingdings" pitchFamily="2" charset="2"/>
              <a:buChar char="§"/>
            </a:pPr>
            <a:r>
              <a:rPr lang="en-US" sz="2800" dirty="0"/>
              <a:t>Communicates a positive visual image of the community, and visual order</a:t>
            </a:r>
          </a:p>
        </p:txBody>
      </p:sp>
      <p:pic>
        <p:nvPicPr>
          <p:cNvPr id="11268" name="Picture 4" descr="providence_app_2"/>
          <p:cNvPicPr>
            <a:picLocks noChangeAspect="1" noChangeArrowheads="1"/>
          </p:cNvPicPr>
          <p:nvPr/>
        </p:nvPicPr>
        <p:blipFill>
          <a:blip r:embed="rId3" cstate="print"/>
          <a:srcRect/>
          <a:stretch>
            <a:fillRect/>
          </a:stretch>
        </p:blipFill>
        <p:spPr bwMode="auto">
          <a:xfrm>
            <a:off x="7505700" y="2286000"/>
            <a:ext cx="2662237" cy="44958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829675" cy="914400"/>
          </a:xfrm>
        </p:spPr>
        <p:txBody>
          <a:bodyPr/>
          <a:lstStyle/>
          <a:p>
            <a:r>
              <a:rPr lang="en-US" dirty="0"/>
              <a:t>The Downside</a:t>
            </a:r>
          </a:p>
        </p:txBody>
      </p:sp>
      <p:sp>
        <p:nvSpPr>
          <p:cNvPr id="3" name="Slide Number Placeholder 2"/>
          <p:cNvSpPr>
            <a:spLocks noGrp="1"/>
          </p:cNvSpPr>
          <p:nvPr>
            <p:ph type="sldNum" sz="quarter" idx="12"/>
          </p:nvPr>
        </p:nvSpPr>
        <p:spPr/>
        <p:txBody>
          <a:bodyPr/>
          <a:lstStyle/>
          <a:p>
            <a:fld id="{8C08D2A4-B36A-42B2-8A24-87256927348E}" type="slidenum">
              <a:rPr lang="en-US" smtClean="0"/>
              <a:pPr/>
              <a:t>7</a:t>
            </a:fld>
            <a:endParaRPr lang="en-US" dirty="0"/>
          </a:p>
        </p:txBody>
      </p:sp>
      <p:sp>
        <p:nvSpPr>
          <p:cNvPr id="4" name="TextBox 3"/>
          <p:cNvSpPr txBox="1"/>
          <p:nvPr/>
        </p:nvSpPr>
        <p:spPr>
          <a:xfrm>
            <a:off x="152400" y="1687354"/>
            <a:ext cx="9982200" cy="4278094"/>
          </a:xfrm>
          <a:prstGeom prst="rect">
            <a:avLst/>
          </a:prstGeom>
          <a:noFill/>
        </p:spPr>
        <p:txBody>
          <a:bodyPr wrap="square" rtlCol="0">
            <a:spAutoFit/>
          </a:bodyPr>
          <a:lstStyle/>
          <a:p>
            <a:r>
              <a:rPr lang="en-US" sz="2800" dirty="0">
                <a:solidFill>
                  <a:schemeClr val="tx1"/>
                </a:solidFill>
              </a:rPr>
              <a:t>Careless</a:t>
            </a:r>
            <a:r>
              <a:rPr lang="en-US" sz="2800" dirty="0"/>
              <a:t> </a:t>
            </a:r>
            <a:r>
              <a:rPr lang="en-US" sz="2800" dirty="0">
                <a:solidFill>
                  <a:schemeClr val="tx1"/>
                </a:solidFill>
              </a:rPr>
              <a:t>and excessive use of </a:t>
            </a:r>
            <a:r>
              <a:rPr lang="en-US" sz="2800" i="1" dirty="0">
                <a:solidFill>
                  <a:schemeClr val="tx1"/>
                </a:solidFill>
              </a:rPr>
              <a:t>light at night</a:t>
            </a:r>
            <a:r>
              <a:rPr lang="en-US" sz="2800" dirty="0">
                <a:solidFill>
                  <a:schemeClr val="tx1"/>
                </a:solidFill>
              </a:rPr>
              <a:t> can be detrimental:</a:t>
            </a:r>
          </a:p>
          <a:p>
            <a:endParaRPr lang="en-US" sz="1800" dirty="0">
              <a:solidFill>
                <a:schemeClr val="tx1"/>
              </a:solidFill>
            </a:endParaRPr>
          </a:p>
          <a:p>
            <a:pPr>
              <a:buFont typeface="Wingdings" pitchFamily="2" charset="2"/>
              <a:buChar char="§"/>
            </a:pPr>
            <a:r>
              <a:rPr lang="en-US" sz="2000" dirty="0">
                <a:solidFill>
                  <a:schemeClr val="tx1"/>
                </a:solidFill>
              </a:rPr>
              <a:t> </a:t>
            </a:r>
            <a:r>
              <a:rPr lang="en-US" sz="2000" dirty="0">
                <a:solidFill>
                  <a:schemeClr val="tx2"/>
                </a:solidFill>
              </a:rPr>
              <a:t>Glare</a:t>
            </a:r>
            <a:r>
              <a:rPr lang="en-US" sz="2000" dirty="0">
                <a:solidFill>
                  <a:schemeClr val="tx1"/>
                </a:solidFill>
              </a:rPr>
              <a:t> – </a:t>
            </a:r>
            <a:r>
              <a:rPr lang="en-US" sz="2000" i="1" dirty="0">
                <a:solidFill>
                  <a:schemeClr val="tx1"/>
                </a:solidFill>
              </a:rPr>
              <a:t>too much light in our eyes – nuisance, discomfort, loss of visibility </a:t>
            </a:r>
          </a:p>
          <a:p>
            <a:pPr>
              <a:lnSpc>
                <a:spcPct val="150000"/>
              </a:lnSpc>
              <a:buFont typeface="Wingdings" pitchFamily="2" charset="2"/>
              <a:buChar char="§"/>
            </a:pPr>
            <a:r>
              <a:rPr lang="en-US" sz="2000" dirty="0">
                <a:solidFill>
                  <a:schemeClr val="tx1"/>
                </a:solidFill>
              </a:rPr>
              <a:t> </a:t>
            </a:r>
            <a:r>
              <a:rPr lang="en-US" sz="2000" dirty="0">
                <a:solidFill>
                  <a:schemeClr val="tx2"/>
                </a:solidFill>
              </a:rPr>
              <a:t>Light Trespass </a:t>
            </a:r>
            <a:r>
              <a:rPr lang="en-US" sz="2000" dirty="0">
                <a:solidFill>
                  <a:schemeClr val="tx1"/>
                </a:solidFill>
              </a:rPr>
              <a:t>– </a:t>
            </a:r>
            <a:r>
              <a:rPr lang="en-US" sz="2000" i="1" dirty="0">
                <a:solidFill>
                  <a:schemeClr val="tx1"/>
                </a:solidFill>
              </a:rPr>
              <a:t>light going where it isn’t wanted</a:t>
            </a:r>
          </a:p>
          <a:p>
            <a:pPr>
              <a:lnSpc>
                <a:spcPct val="150000"/>
              </a:lnSpc>
              <a:buFont typeface="Wingdings" pitchFamily="2" charset="2"/>
              <a:buChar char="§"/>
            </a:pPr>
            <a:r>
              <a:rPr lang="en-US" sz="2000" dirty="0">
                <a:solidFill>
                  <a:schemeClr val="tx1"/>
                </a:solidFill>
              </a:rPr>
              <a:t> </a:t>
            </a:r>
            <a:r>
              <a:rPr lang="en-US" sz="2000" dirty="0">
                <a:solidFill>
                  <a:schemeClr val="tx2"/>
                </a:solidFill>
              </a:rPr>
              <a:t>Energy waste </a:t>
            </a:r>
            <a:r>
              <a:rPr lang="en-US" sz="2000" dirty="0">
                <a:solidFill>
                  <a:schemeClr val="tx1"/>
                </a:solidFill>
              </a:rPr>
              <a:t>– </a:t>
            </a:r>
            <a:r>
              <a:rPr lang="en-US" sz="2000" i="1" dirty="0">
                <a:solidFill>
                  <a:schemeClr val="tx1"/>
                </a:solidFill>
              </a:rPr>
              <a:t>uplight, light when or where it’s not needed</a:t>
            </a:r>
          </a:p>
          <a:p>
            <a:pPr>
              <a:lnSpc>
                <a:spcPct val="150000"/>
              </a:lnSpc>
              <a:buFont typeface="Wingdings" pitchFamily="2" charset="2"/>
              <a:buChar char="§"/>
            </a:pPr>
            <a:r>
              <a:rPr lang="en-US" sz="2000" dirty="0">
                <a:solidFill>
                  <a:schemeClr val="tx1"/>
                </a:solidFill>
              </a:rPr>
              <a:t> </a:t>
            </a:r>
            <a:r>
              <a:rPr lang="en-US" sz="2000" dirty="0">
                <a:solidFill>
                  <a:schemeClr val="tx2"/>
                </a:solidFill>
              </a:rPr>
              <a:t>Adverse effects on human health </a:t>
            </a:r>
            <a:r>
              <a:rPr lang="en-US" sz="2000" dirty="0">
                <a:solidFill>
                  <a:schemeClr val="tx1"/>
                </a:solidFill>
              </a:rPr>
              <a:t>– </a:t>
            </a:r>
            <a:r>
              <a:rPr lang="en-US" sz="2000" i="1" dirty="0">
                <a:solidFill>
                  <a:schemeClr val="tx1"/>
                </a:solidFill>
              </a:rPr>
              <a:t>melatonin suppression, sleep disruption</a:t>
            </a:r>
          </a:p>
          <a:p>
            <a:pPr>
              <a:lnSpc>
                <a:spcPct val="150000"/>
              </a:lnSpc>
              <a:buFont typeface="Wingdings" pitchFamily="2" charset="2"/>
              <a:buChar char="§"/>
            </a:pPr>
            <a:r>
              <a:rPr lang="en-US" sz="2000" dirty="0">
                <a:solidFill>
                  <a:schemeClr val="tx1"/>
                </a:solidFill>
              </a:rPr>
              <a:t> </a:t>
            </a:r>
            <a:r>
              <a:rPr lang="en-US" sz="2000" dirty="0">
                <a:solidFill>
                  <a:schemeClr val="tx2"/>
                </a:solidFill>
              </a:rPr>
              <a:t>Adverse effects on nocturnal animals/plants </a:t>
            </a:r>
            <a:r>
              <a:rPr lang="en-US" sz="2000" dirty="0">
                <a:solidFill>
                  <a:schemeClr val="tx1"/>
                </a:solidFill>
              </a:rPr>
              <a:t>– </a:t>
            </a:r>
            <a:r>
              <a:rPr lang="en-US" sz="2000" i="1" dirty="0">
                <a:solidFill>
                  <a:schemeClr val="tx1"/>
                </a:solidFill>
              </a:rPr>
              <a:t>breeding and feeding</a:t>
            </a:r>
          </a:p>
          <a:p>
            <a:pPr>
              <a:lnSpc>
                <a:spcPct val="150000"/>
              </a:lnSpc>
              <a:buFont typeface="Wingdings" pitchFamily="2" charset="2"/>
              <a:buChar char="§"/>
            </a:pPr>
            <a:r>
              <a:rPr lang="en-US" sz="2000" i="1" dirty="0">
                <a:solidFill>
                  <a:schemeClr val="tx1"/>
                </a:solidFill>
              </a:rPr>
              <a:t> </a:t>
            </a:r>
            <a:r>
              <a:rPr lang="en-US" sz="2000" i="1" dirty="0">
                <a:solidFill>
                  <a:schemeClr val="tx2"/>
                </a:solidFill>
              </a:rPr>
              <a:t>Urban </a:t>
            </a:r>
            <a:r>
              <a:rPr lang="en-US" sz="2000" i="1" dirty="0" err="1">
                <a:solidFill>
                  <a:schemeClr val="tx2"/>
                </a:solidFill>
              </a:rPr>
              <a:t>skyglow</a:t>
            </a:r>
            <a:r>
              <a:rPr lang="en-US" sz="2000" i="1" dirty="0">
                <a:solidFill>
                  <a:schemeClr val="tx2"/>
                </a:solidFill>
              </a:rPr>
              <a:t> </a:t>
            </a:r>
            <a:r>
              <a:rPr lang="en-US" sz="2000" i="1" dirty="0">
                <a:solidFill>
                  <a:schemeClr val="tx1"/>
                </a:solidFill>
              </a:rPr>
              <a:t>– natural beauty of the night sky largely lost</a:t>
            </a:r>
          </a:p>
          <a:p>
            <a:endParaRPr lang="en-US" sz="2800"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E3981-0D65-9C4A-E09C-CE18748DE82E}"/>
              </a:ext>
            </a:extLst>
          </p:cNvPr>
          <p:cNvSpPr>
            <a:spLocks noGrp="1"/>
          </p:cNvSpPr>
          <p:nvPr>
            <p:ph type="title"/>
          </p:nvPr>
        </p:nvSpPr>
        <p:spPr/>
        <p:txBody>
          <a:bodyPr/>
          <a:lstStyle/>
          <a:p>
            <a:r>
              <a:rPr lang="en-US" dirty="0"/>
              <a:t>The Downside </a:t>
            </a:r>
          </a:p>
        </p:txBody>
      </p:sp>
      <p:sp>
        <p:nvSpPr>
          <p:cNvPr id="3" name="Slide Number Placeholder 2">
            <a:extLst>
              <a:ext uri="{FF2B5EF4-FFF2-40B4-BE49-F238E27FC236}">
                <a16:creationId xmlns:a16="http://schemas.microsoft.com/office/drawing/2014/main" id="{3EFD205F-CF36-3A22-6A56-233895893B76}"/>
              </a:ext>
            </a:extLst>
          </p:cNvPr>
          <p:cNvSpPr>
            <a:spLocks noGrp="1"/>
          </p:cNvSpPr>
          <p:nvPr>
            <p:ph type="sldNum" sz="quarter" idx="12"/>
          </p:nvPr>
        </p:nvSpPr>
        <p:spPr/>
        <p:txBody>
          <a:bodyPr/>
          <a:lstStyle/>
          <a:p>
            <a:fld id="{8C08D2A4-B36A-42B2-8A24-87256927348E}" type="slidenum">
              <a:rPr lang="en-US" smtClean="0"/>
              <a:pPr/>
              <a:t>8</a:t>
            </a:fld>
            <a:endParaRPr lang="en-US"/>
          </a:p>
        </p:txBody>
      </p:sp>
      <p:sp>
        <p:nvSpPr>
          <p:cNvPr id="4" name="TextBox 3">
            <a:extLst>
              <a:ext uri="{FF2B5EF4-FFF2-40B4-BE49-F238E27FC236}">
                <a16:creationId xmlns:a16="http://schemas.microsoft.com/office/drawing/2014/main" id="{A0DDE35F-835C-0DC0-3694-5F94671000DE}"/>
              </a:ext>
            </a:extLst>
          </p:cNvPr>
          <p:cNvSpPr txBox="1"/>
          <p:nvPr/>
        </p:nvSpPr>
        <p:spPr>
          <a:xfrm>
            <a:off x="495300" y="2133600"/>
            <a:ext cx="9296400" cy="3416320"/>
          </a:xfrm>
          <a:prstGeom prst="rect">
            <a:avLst/>
          </a:prstGeom>
          <a:noFill/>
        </p:spPr>
        <p:txBody>
          <a:bodyPr wrap="square" rtlCol="0">
            <a:spAutoFit/>
          </a:bodyPr>
          <a:lstStyle/>
          <a:p>
            <a:pPr marL="342900" indent="-342900">
              <a:buFont typeface="Wingdings" panose="05000000000000000000" pitchFamily="2" charset="2"/>
              <a:buChar char="§"/>
            </a:pPr>
            <a:r>
              <a:rPr lang="en-US" sz="2400" dirty="0">
                <a:solidFill>
                  <a:schemeClr val="tx1"/>
                </a:solidFill>
              </a:rPr>
              <a:t>Artificial light at night distorts environmental migratory cues - avian migration</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solidFill>
                  <a:schemeClr val="tx1"/>
                </a:solidFill>
              </a:rPr>
              <a:t>Can decimate insect populations and interfere with age-old relationships between species</a:t>
            </a:r>
          </a:p>
          <a:p>
            <a:pPr marL="342900" indent="-342900">
              <a:buFont typeface="Wingdings" panose="05000000000000000000" pitchFamily="2" charset="2"/>
              <a:buChar char="§"/>
            </a:pPr>
            <a:endParaRPr lang="en-US" sz="2400" dirty="0">
              <a:solidFill>
                <a:schemeClr val="tx1"/>
              </a:solidFill>
            </a:endParaRPr>
          </a:p>
          <a:p>
            <a:pPr marL="342900" indent="-342900">
              <a:buFont typeface="Wingdings" panose="05000000000000000000" pitchFamily="2" charset="2"/>
              <a:buChar char="§"/>
            </a:pPr>
            <a:r>
              <a:rPr lang="en-US" sz="2400" dirty="0">
                <a:solidFill>
                  <a:schemeClr val="tx1"/>
                </a:solidFill>
              </a:rPr>
              <a:t>Artificial Light </a:t>
            </a:r>
            <a:r>
              <a:rPr lang="en-US" sz="2400">
                <a:solidFill>
                  <a:schemeClr val="tx1"/>
                </a:solidFill>
              </a:rPr>
              <a:t>at Night </a:t>
            </a:r>
            <a:r>
              <a:rPr lang="en-US" sz="2400" dirty="0">
                <a:solidFill>
                  <a:schemeClr val="tx1"/>
                </a:solidFill>
              </a:rPr>
              <a:t>is an environmental pollutant that impacts biodiversity, human health, and cultural heritage.</a:t>
            </a:r>
          </a:p>
          <a:p>
            <a:pPr marL="342900" indent="-342900">
              <a:buFont typeface="Wingdings" panose="05000000000000000000" pitchFamily="2" charset="2"/>
              <a:buChar char="§"/>
            </a:pPr>
            <a:endParaRPr lang="en-US" sz="2400" dirty="0">
              <a:solidFill>
                <a:schemeClr val="tx1"/>
              </a:solidFill>
            </a:endParaRPr>
          </a:p>
        </p:txBody>
      </p:sp>
    </p:spTree>
    <p:extLst>
      <p:ext uri="{BB962C8B-B14F-4D97-AF65-F5344CB8AC3E}">
        <p14:creationId xmlns:p14="http://schemas.microsoft.com/office/powerpoint/2010/main" val="2690483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9B42D-7A51-9BA7-F1C5-3DF1CD56EF1A}"/>
              </a:ext>
            </a:extLst>
          </p:cNvPr>
          <p:cNvSpPr>
            <a:spLocks noGrp="1"/>
          </p:cNvSpPr>
          <p:nvPr>
            <p:ph type="title"/>
          </p:nvPr>
        </p:nvSpPr>
        <p:spPr>
          <a:xfrm>
            <a:off x="685800" y="228600"/>
            <a:ext cx="8829675" cy="1066800"/>
          </a:xfrm>
        </p:spPr>
        <p:txBody>
          <a:bodyPr/>
          <a:lstStyle/>
          <a:p>
            <a:r>
              <a:rPr lang="en-US" dirty="0"/>
              <a:t>Impact on Plants</a:t>
            </a:r>
          </a:p>
        </p:txBody>
      </p:sp>
      <p:sp>
        <p:nvSpPr>
          <p:cNvPr id="3" name="Slide Number Placeholder 2">
            <a:extLst>
              <a:ext uri="{FF2B5EF4-FFF2-40B4-BE49-F238E27FC236}">
                <a16:creationId xmlns:a16="http://schemas.microsoft.com/office/drawing/2014/main" id="{23F0A821-4466-E493-00D8-36B3DA9F3303}"/>
              </a:ext>
            </a:extLst>
          </p:cNvPr>
          <p:cNvSpPr>
            <a:spLocks noGrp="1"/>
          </p:cNvSpPr>
          <p:nvPr>
            <p:ph type="sldNum" sz="quarter" idx="12"/>
          </p:nvPr>
        </p:nvSpPr>
        <p:spPr/>
        <p:txBody>
          <a:bodyPr/>
          <a:lstStyle/>
          <a:p>
            <a:fld id="{8C08D2A4-B36A-42B2-8A24-87256927348E}" type="slidenum">
              <a:rPr lang="en-US" smtClean="0"/>
              <a:pPr/>
              <a:t>9</a:t>
            </a:fld>
            <a:endParaRPr lang="en-US"/>
          </a:p>
        </p:txBody>
      </p:sp>
      <p:pic>
        <p:nvPicPr>
          <p:cNvPr id="5" name="Picture 4">
            <a:extLst>
              <a:ext uri="{FF2B5EF4-FFF2-40B4-BE49-F238E27FC236}">
                <a16:creationId xmlns:a16="http://schemas.microsoft.com/office/drawing/2014/main" id="{4DE36C12-822A-B602-090E-697D9E32D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1700" y="198783"/>
            <a:ext cx="5029200" cy="6544467"/>
          </a:xfrm>
          <a:prstGeom prst="rect">
            <a:avLst/>
          </a:prstGeom>
        </p:spPr>
      </p:pic>
    </p:spTree>
    <p:extLst>
      <p:ext uri="{BB962C8B-B14F-4D97-AF65-F5344CB8AC3E}">
        <p14:creationId xmlns:p14="http://schemas.microsoft.com/office/powerpoint/2010/main" val="1189963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2"/>
          </p:nvPr>
        </p:nvSpPr>
        <p:spPr/>
        <p:txBody>
          <a:bodyPr/>
          <a:lstStyle/>
          <a:p>
            <a:pPr>
              <a:defRPr/>
            </a:pPr>
            <a:fld id="{608893AA-CA73-4AF3-BB44-7736303255F7}" type="slidenum">
              <a:rPr lang="en-US"/>
              <a:pPr>
                <a:defRPr/>
              </a:pPr>
              <a:t>10</a:t>
            </a:fld>
            <a:endParaRPr lang="en-US" dirty="0"/>
          </a:p>
        </p:txBody>
      </p:sp>
      <p:sp>
        <p:nvSpPr>
          <p:cNvPr id="104450" name="Rectangle 2"/>
          <p:cNvSpPr>
            <a:spLocks noChangeArrowheads="1"/>
          </p:cNvSpPr>
          <p:nvPr/>
        </p:nvSpPr>
        <p:spPr bwMode="auto">
          <a:xfrm>
            <a:off x="4000500" y="304800"/>
            <a:ext cx="1324402" cy="707886"/>
          </a:xfrm>
          <a:prstGeom prst="rect">
            <a:avLst/>
          </a:prstGeom>
          <a:noFill/>
          <a:ln w="9525">
            <a:noFill/>
            <a:miter lim="800000"/>
            <a:headEnd/>
            <a:tailEnd/>
          </a:ln>
          <a:effectLst/>
        </p:spPr>
        <p:txBody>
          <a:bodyPr wrap="none">
            <a:spAutoFit/>
          </a:bodyPr>
          <a:lstStyle/>
          <a:p>
            <a:pPr>
              <a:spcBef>
                <a:spcPct val="50000"/>
              </a:spcBef>
              <a:defRPr/>
            </a:pPr>
            <a:r>
              <a:rPr lang="en-US" sz="4000" dirty="0">
                <a:solidFill>
                  <a:schemeClr val="tx2"/>
                </a:solidFill>
                <a:latin typeface="+mj-lt"/>
              </a:rPr>
              <a:t>Glare</a:t>
            </a:r>
          </a:p>
        </p:txBody>
      </p:sp>
      <p:sp>
        <p:nvSpPr>
          <p:cNvPr id="15364" name="Rectangle 3"/>
          <p:cNvSpPr>
            <a:spLocks noChangeArrowheads="1"/>
          </p:cNvSpPr>
          <p:nvPr/>
        </p:nvSpPr>
        <p:spPr bwMode="auto">
          <a:xfrm>
            <a:off x="1257300" y="1676400"/>
            <a:ext cx="7604522" cy="2031325"/>
          </a:xfrm>
          <a:prstGeom prst="rect">
            <a:avLst/>
          </a:prstGeom>
          <a:noFill/>
          <a:ln w="9525">
            <a:noFill/>
            <a:miter lim="800000"/>
            <a:headEnd/>
            <a:tailEnd/>
          </a:ln>
        </p:spPr>
        <p:txBody>
          <a:bodyPr>
            <a:spAutoFit/>
          </a:bodyPr>
          <a:lstStyle/>
          <a:p>
            <a:pPr>
              <a:spcBef>
                <a:spcPct val="50000"/>
              </a:spcBef>
            </a:pPr>
            <a:r>
              <a:rPr lang="en-US" sz="2800" b="1" dirty="0">
                <a:solidFill>
                  <a:schemeClr val="tx1"/>
                </a:solidFill>
              </a:rPr>
              <a:t>Good lighting aims and shields the source to prevent “glare.”</a:t>
            </a:r>
          </a:p>
          <a:p>
            <a:pPr>
              <a:spcBef>
                <a:spcPct val="50000"/>
              </a:spcBef>
            </a:pPr>
            <a:r>
              <a:rPr lang="en-US" sz="2800" b="1" dirty="0">
                <a:solidFill>
                  <a:schemeClr val="tx1"/>
                </a:solidFill>
              </a:rPr>
              <a:t>“Glare is light that causes annoyance, discomfort or loss in visibility</a:t>
            </a:r>
          </a:p>
        </p:txBody>
      </p:sp>
      <p:pic>
        <p:nvPicPr>
          <p:cNvPr id="14341" name="Picture 8" descr="DriverGlare.jpg"/>
          <p:cNvPicPr>
            <a:picLocks noChangeAspect="1"/>
          </p:cNvPicPr>
          <p:nvPr/>
        </p:nvPicPr>
        <p:blipFill>
          <a:blip r:embed="rId4" cstate="print"/>
          <a:srcRect/>
          <a:stretch>
            <a:fillRect/>
          </a:stretch>
        </p:blipFill>
        <p:spPr bwMode="auto">
          <a:xfrm>
            <a:off x="2940833" y="3886201"/>
            <a:ext cx="3943958" cy="2816226"/>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829675" cy="762000"/>
          </a:xfrm>
        </p:spPr>
        <p:txBody>
          <a:bodyPr/>
          <a:lstStyle/>
          <a:p>
            <a:r>
              <a:rPr lang="en-US" sz="4000" dirty="0"/>
              <a:t>Glare</a:t>
            </a:r>
          </a:p>
        </p:txBody>
      </p:sp>
      <p:sp>
        <p:nvSpPr>
          <p:cNvPr id="3" name="Slide Number Placeholder 2"/>
          <p:cNvSpPr>
            <a:spLocks noGrp="1"/>
          </p:cNvSpPr>
          <p:nvPr>
            <p:ph type="sldNum" sz="quarter" idx="12"/>
          </p:nvPr>
        </p:nvSpPr>
        <p:spPr/>
        <p:txBody>
          <a:bodyPr/>
          <a:lstStyle/>
          <a:p>
            <a:fld id="{8C08D2A4-B36A-42B2-8A24-87256927348E}" type="slidenum">
              <a:rPr lang="en-US" smtClean="0"/>
              <a:pPr/>
              <a:t>11</a:t>
            </a:fld>
            <a:endParaRPr lang="en-US"/>
          </a:p>
        </p:txBody>
      </p:sp>
      <p:pic>
        <p:nvPicPr>
          <p:cNvPr id="4" name="Picture 3" descr="Glare_RAB.jpg"/>
          <p:cNvPicPr>
            <a:picLocks noChangeAspect="1"/>
          </p:cNvPicPr>
          <p:nvPr/>
        </p:nvPicPr>
        <p:blipFill>
          <a:blip r:embed="rId2" cstate="print"/>
          <a:stretch>
            <a:fillRect/>
          </a:stretch>
        </p:blipFill>
        <p:spPr>
          <a:xfrm>
            <a:off x="1714500" y="1752600"/>
            <a:ext cx="6477000" cy="4433325"/>
          </a:xfrm>
          <a:prstGeom prst="rect">
            <a:avLst/>
          </a:prstGeom>
        </p:spPr>
      </p:pic>
      <p:sp>
        <p:nvSpPr>
          <p:cNvPr id="5" name="TextBox 4">
            <a:extLst>
              <a:ext uri="{FF2B5EF4-FFF2-40B4-BE49-F238E27FC236}">
                <a16:creationId xmlns:a16="http://schemas.microsoft.com/office/drawing/2014/main" id="{E67FE69F-9032-4546-12AA-EFCD36833096}"/>
              </a:ext>
            </a:extLst>
          </p:cNvPr>
          <p:cNvSpPr txBox="1"/>
          <p:nvPr/>
        </p:nvSpPr>
        <p:spPr>
          <a:xfrm>
            <a:off x="4338889" y="6234923"/>
            <a:ext cx="1228221" cy="215444"/>
          </a:xfrm>
          <a:prstGeom prst="rect">
            <a:avLst/>
          </a:prstGeom>
          <a:noFill/>
        </p:spPr>
        <p:txBody>
          <a:bodyPr wrap="none" rtlCol="0">
            <a:spAutoFit/>
          </a:bodyPr>
          <a:lstStyle/>
          <a:p>
            <a:r>
              <a:rPr lang="en-US" sz="800" dirty="0"/>
              <a:t>Courtesy RAB Lighting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Glare </a:t>
            </a:r>
            <a:r>
              <a:rPr lang="en-US" i="1" dirty="0"/>
              <a:t>Under Control</a:t>
            </a:r>
          </a:p>
        </p:txBody>
      </p:sp>
      <p:sp>
        <p:nvSpPr>
          <p:cNvPr id="3" name="Slide Number Placeholder 2"/>
          <p:cNvSpPr>
            <a:spLocks noGrp="1"/>
          </p:cNvSpPr>
          <p:nvPr>
            <p:ph type="sldNum" sz="quarter" idx="12"/>
          </p:nvPr>
        </p:nvSpPr>
        <p:spPr/>
        <p:txBody>
          <a:bodyPr/>
          <a:lstStyle/>
          <a:p>
            <a:fld id="{8C08D2A4-B36A-42B2-8A24-87256927348E}" type="slidenum">
              <a:rPr lang="en-US" smtClean="0"/>
              <a:pPr/>
              <a:t>12</a:t>
            </a:fld>
            <a:endParaRPr lang="en-US"/>
          </a:p>
        </p:txBody>
      </p:sp>
      <p:pic>
        <p:nvPicPr>
          <p:cNvPr id="4" name="Picture 3" descr="FriendlyLightingGlareControlled_RAB.jpg"/>
          <p:cNvPicPr>
            <a:picLocks noChangeAspect="1"/>
          </p:cNvPicPr>
          <p:nvPr/>
        </p:nvPicPr>
        <p:blipFill>
          <a:blip r:embed="rId2" cstate="print"/>
          <a:stretch>
            <a:fillRect/>
          </a:stretch>
        </p:blipFill>
        <p:spPr>
          <a:xfrm>
            <a:off x="1866900" y="1676400"/>
            <a:ext cx="6400800" cy="4504267"/>
          </a:xfrm>
          <a:prstGeom prst="rect">
            <a:avLst/>
          </a:prstGeom>
        </p:spPr>
      </p:pic>
      <p:sp>
        <p:nvSpPr>
          <p:cNvPr id="5" name="TextBox 4">
            <a:extLst>
              <a:ext uri="{FF2B5EF4-FFF2-40B4-BE49-F238E27FC236}">
                <a16:creationId xmlns:a16="http://schemas.microsoft.com/office/drawing/2014/main" id="{2C818B2E-2B14-8536-A94F-E02CE6AC5055}"/>
              </a:ext>
            </a:extLst>
          </p:cNvPr>
          <p:cNvSpPr txBox="1"/>
          <p:nvPr/>
        </p:nvSpPr>
        <p:spPr>
          <a:xfrm>
            <a:off x="4686300" y="6324600"/>
            <a:ext cx="1228221" cy="215444"/>
          </a:xfrm>
          <a:prstGeom prst="rect">
            <a:avLst/>
          </a:prstGeom>
          <a:noFill/>
        </p:spPr>
        <p:txBody>
          <a:bodyPr wrap="none" rtlCol="0">
            <a:spAutoFit/>
          </a:bodyPr>
          <a:lstStyle/>
          <a:p>
            <a:r>
              <a:rPr lang="en-US" sz="800" dirty="0"/>
              <a:t>Courtesy RAB Lighting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2"/>
          </p:nvPr>
        </p:nvSpPr>
        <p:spPr/>
        <p:txBody>
          <a:bodyPr/>
          <a:lstStyle/>
          <a:p>
            <a:pPr>
              <a:defRPr/>
            </a:pPr>
            <a:fld id="{FF855011-4BC1-4A03-8369-87565D0A90CA}" type="slidenum">
              <a:rPr lang="en-US"/>
              <a:pPr>
                <a:defRPr/>
              </a:pPr>
              <a:t>13</a:t>
            </a:fld>
            <a:endParaRPr lang="en-US" dirty="0"/>
          </a:p>
        </p:txBody>
      </p:sp>
      <p:sp>
        <p:nvSpPr>
          <p:cNvPr id="81925" name="Rectangle 5"/>
          <p:cNvSpPr>
            <a:spLocks noChangeArrowheads="1"/>
          </p:cNvSpPr>
          <p:nvPr/>
        </p:nvSpPr>
        <p:spPr bwMode="auto">
          <a:xfrm>
            <a:off x="3467100" y="381000"/>
            <a:ext cx="3393301" cy="707886"/>
          </a:xfrm>
          <a:prstGeom prst="rect">
            <a:avLst/>
          </a:prstGeom>
          <a:noFill/>
          <a:ln w="9525">
            <a:noFill/>
            <a:miter lim="800000"/>
            <a:headEnd/>
            <a:tailEnd/>
          </a:ln>
          <a:effectLst/>
        </p:spPr>
        <p:txBody>
          <a:bodyPr wrap="none">
            <a:spAutoFit/>
          </a:bodyPr>
          <a:lstStyle/>
          <a:p>
            <a:pPr>
              <a:spcBef>
                <a:spcPct val="50000"/>
              </a:spcBef>
              <a:defRPr/>
            </a:pPr>
            <a:r>
              <a:rPr lang="en-US" sz="4000" b="1" dirty="0">
                <a:solidFill>
                  <a:schemeClr val="tx2"/>
                </a:solidFill>
                <a:latin typeface="+mj-lt"/>
              </a:rPr>
              <a:t>Light Trespass</a:t>
            </a:r>
          </a:p>
        </p:txBody>
      </p:sp>
      <p:sp>
        <p:nvSpPr>
          <p:cNvPr id="81926" name="Rectangle 6"/>
          <p:cNvSpPr>
            <a:spLocks noChangeArrowheads="1"/>
          </p:cNvSpPr>
          <p:nvPr/>
        </p:nvSpPr>
        <p:spPr bwMode="auto">
          <a:xfrm>
            <a:off x="342900" y="1600200"/>
            <a:ext cx="9783365" cy="954107"/>
          </a:xfrm>
          <a:prstGeom prst="rect">
            <a:avLst/>
          </a:prstGeom>
          <a:noFill/>
          <a:ln w="9525">
            <a:noFill/>
            <a:miter lim="800000"/>
            <a:headEnd/>
            <a:tailEnd/>
          </a:ln>
        </p:spPr>
        <p:txBody>
          <a:bodyPr wrap="square">
            <a:spAutoFit/>
          </a:bodyPr>
          <a:lstStyle/>
          <a:p>
            <a:pPr>
              <a:spcBef>
                <a:spcPct val="50000"/>
              </a:spcBef>
            </a:pPr>
            <a:r>
              <a:rPr lang="en-US" sz="2800" dirty="0">
                <a:solidFill>
                  <a:schemeClr val="tx1"/>
                </a:solidFill>
              </a:rPr>
              <a:t>Good lighting means placing the light only where it’s needed or is </a:t>
            </a:r>
            <a:r>
              <a:rPr lang="en-US" sz="2800" i="1" dirty="0">
                <a:solidFill>
                  <a:schemeClr val="tx1"/>
                </a:solidFill>
              </a:rPr>
              <a:t>wanted</a:t>
            </a:r>
            <a:r>
              <a:rPr lang="en-US" sz="2800" dirty="0">
                <a:solidFill>
                  <a:schemeClr val="tx1"/>
                </a:solidFill>
              </a:rPr>
              <a:t>, to prevent </a:t>
            </a:r>
            <a:r>
              <a:rPr lang="en-US" sz="2800" i="1" dirty="0">
                <a:solidFill>
                  <a:schemeClr val="tx1"/>
                </a:solidFill>
              </a:rPr>
              <a:t>light trespass </a:t>
            </a:r>
            <a:r>
              <a:rPr lang="en-US" sz="2800" dirty="0">
                <a:solidFill>
                  <a:schemeClr val="tx1"/>
                </a:solidFill>
              </a:rPr>
              <a:t>and sky glow</a:t>
            </a:r>
            <a:r>
              <a:rPr lang="en-US" sz="2800" dirty="0"/>
              <a:t>.</a:t>
            </a:r>
          </a:p>
        </p:txBody>
      </p:sp>
      <p:pic>
        <p:nvPicPr>
          <p:cNvPr id="13317" name="Picture 7" descr="POLCNEWLOGO4-15-06"/>
          <p:cNvPicPr>
            <a:picLocks noChangeAspect="1" noChangeArrowheads="1"/>
          </p:cNvPicPr>
          <p:nvPr/>
        </p:nvPicPr>
        <p:blipFill>
          <a:blip r:embed="rId3" cstate="print"/>
          <a:srcRect/>
          <a:stretch>
            <a:fillRect/>
          </a:stretch>
        </p:blipFill>
        <p:spPr bwMode="auto">
          <a:xfrm>
            <a:off x="498277" y="5846763"/>
            <a:ext cx="884039" cy="596900"/>
          </a:xfrm>
          <a:prstGeom prst="rect">
            <a:avLst/>
          </a:prstGeom>
          <a:noFill/>
          <a:ln w="9525">
            <a:noFill/>
            <a:miter lim="800000"/>
            <a:headEnd/>
            <a:tailEnd/>
          </a:ln>
        </p:spPr>
      </p:pic>
      <p:pic>
        <p:nvPicPr>
          <p:cNvPr id="13318" name="Picture 7" descr="RAB1.jpg"/>
          <p:cNvPicPr>
            <a:picLocks noChangeAspect="1"/>
          </p:cNvPicPr>
          <p:nvPr/>
        </p:nvPicPr>
        <p:blipFill>
          <a:blip r:embed="rId4" cstate="print"/>
          <a:stretch>
            <a:fillRect/>
          </a:stretch>
        </p:blipFill>
        <p:spPr bwMode="auto">
          <a:xfrm>
            <a:off x="655404" y="2667000"/>
            <a:ext cx="4253007" cy="2667000"/>
          </a:xfrm>
          <a:prstGeom prst="rect">
            <a:avLst/>
          </a:prstGeom>
          <a:noFill/>
          <a:ln w="9525">
            <a:noFill/>
            <a:miter lim="800000"/>
            <a:headEnd/>
            <a:tailEnd/>
          </a:ln>
        </p:spPr>
      </p:pic>
      <p:pic>
        <p:nvPicPr>
          <p:cNvPr id="13319" name="Picture 9" descr="RAB2.jpg"/>
          <p:cNvPicPr>
            <a:picLocks noChangeAspect="1"/>
          </p:cNvPicPr>
          <p:nvPr/>
        </p:nvPicPr>
        <p:blipFill>
          <a:blip r:embed="rId5" cstate="print"/>
          <a:stretch>
            <a:fillRect/>
          </a:stretch>
        </p:blipFill>
        <p:spPr bwMode="auto">
          <a:xfrm>
            <a:off x="5524500" y="2667000"/>
            <a:ext cx="4240821" cy="2667000"/>
          </a:xfrm>
          <a:prstGeom prst="rect">
            <a:avLst/>
          </a:prstGeom>
          <a:noFill/>
          <a:ln w="9525">
            <a:noFill/>
            <a:miter lim="800000"/>
            <a:headEnd/>
            <a:tailEnd/>
          </a:ln>
        </p:spPr>
      </p:pic>
      <p:sp>
        <p:nvSpPr>
          <p:cNvPr id="13320" name="TextBox 10"/>
          <p:cNvSpPr txBox="1">
            <a:spLocks noChangeArrowheads="1"/>
          </p:cNvSpPr>
          <p:nvPr/>
        </p:nvSpPr>
        <p:spPr bwMode="auto">
          <a:xfrm>
            <a:off x="3695700" y="5410200"/>
            <a:ext cx="1505546" cy="215900"/>
          </a:xfrm>
          <a:prstGeom prst="rect">
            <a:avLst/>
          </a:prstGeom>
          <a:noFill/>
          <a:ln w="9525">
            <a:noFill/>
            <a:miter lim="800000"/>
            <a:headEnd/>
            <a:tailEnd/>
          </a:ln>
        </p:spPr>
        <p:txBody>
          <a:bodyPr>
            <a:spAutoFit/>
          </a:bodyPr>
          <a:lstStyle/>
          <a:p>
            <a:r>
              <a:rPr lang="en-US" sz="800" dirty="0"/>
              <a:t>Courtesy RAB Lighting</a:t>
            </a:r>
          </a:p>
        </p:txBody>
      </p:sp>
      <p:sp>
        <p:nvSpPr>
          <p:cNvPr id="13321" name="Rectangle 11"/>
          <p:cNvSpPr>
            <a:spLocks noChangeArrowheads="1"/>
          </p:cNvSpPr>
          <p:nvPr/>
        </p:nvSpPr>
        <p:spPr bwMode="auto">
          <a:xfrm>
            <a:off x="8343900" y="5410200"/>
            <a:ext cx="1228221" cy="215444"/>
          </a:xfrm>
          <a:prstGeom prst="rect">
            <a:avLst/>
          </a:prstGeom>
          <a:noFill/>
          <a:ln w="9525">
            <a:noFill/>
            <a:miter lim="800000"/>
            <a:headEnd/>
            <a:tailEnd/>
          </a:ln>
        </p:spPr>
        <p:txBody>
          <a:bodyPr wrap="none">
            <a:spAutoFit/>
          </a:bodyPr>
          <a:lstStyle/>
          <a:p>
            <a:r>
              <a:rPr lang="en-US" sz="800" dirty="0"/>
              <a:t>Courtesy RAB Lighting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9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3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3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3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 grpId="0"/>
      <p:bldP spid="133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p:txBody>
          <a:bodyPr/>
          <a:lstStyle/>
          <a:p>
            <a:pPr>
              <a:defRPr/>
            </a:pPr>
            <a:fld id="{98FA2F2C-B5B1-4FD1-9FA1-48BB2E774467}" type="slidenum">
              <a:rPr lang="en-US"/>
              <a:pPr>
                <a:defRPr/>
              </a:pPr>
              <a:t>14</a:t>
            </a:fld>
            <a:endParaRPr lang="en-US" dirty="0"/>
          </a:p>
        </p:txBody>
      </p:sp>
      <p:sp>
        <p:nvSpPr>
          <p:cNvPr id="23555" name="Rectangle 3"/>
          <p:cNvSpPr>
            <a:spLocks noChangeArrowheads="1"/>
          </p:cNvSpPr>
          <p:nvPr/>
        </p:nvSpPr>
        <p:spPr bwMode="auto">
          <a:xfrm>
            <a:off x="2936081" y="2609850"/>
            <a:ext cx="10287000" cy="646331"/>
          </a:xfrm>
          <a:prstGeom prst="rect">
            <a:avLst/>
          </a:prstGeom>
          <a:noFill/>
          <a:ln w="9525">
            <a:noFill/>
            <a:miter lim="800000"/>
            <a:headEnd/>
            <a:tailEnd/>
          </a:ln>
        </p:spPr>
        <p:txBody>
          <a:bodyPr>
            <a:spAutoFit/>
          </a:bodyPr>
          <a:lstStyle/>
          <a:p>
            <a:endParaRPr lang="en-US"/>
          </a:p>
        </p:txBody>
      </p:sp>
      <p:pic>
        <p:nvPicPr>
          <p:cNvPr id="23556" name="Picture 4" descr="Aiming"/>
          <p:cNvPicPr>
            <a:picLocks noChangeAspect="1" noChangeArrowheads="1"/>
          </p:cNvPicPr>
          <p:nvPr/>
        </p:nvPicPr>
        <p:blipFill>
          <a:blip r:embed="rId3" cstate="print"/>
          <a:srcRect/>
          <a:stretch>
            <a:fillRect/>
          </a:stretch>
        </p:blipFill>
        <p:spPr bwMode="auto">
          <a:xfrm>
            <a:off x="0" y="0"/>
            <a:ext cx="10287000" cy="6858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D7E53B1-5814-4B8D-B43A-5E6C2F12651B}" type="slidenum">
              <a:rPr lang="en-US"/>
              <a:pPr/>
              <a:t>15</a:t>
            </a:fld>
            <a:endParaRPr lang="en-US"/>
          </a:p>
        </p:txBody>
      </p:sp>
      <p:sp>
        <p:nvSpPr>
          <p:cNvPr id="13314" name="Rectangle 2"/>
          <p:cNvSpPr>
            <a:spLocks noGrp="1" noChangeArrowheads="1"/>
          </p:cNvSpPr>
          <p:nvPr>
            <p:ph type="title"/>
          </p:nvPr>
        </p:nvSpPr>
        <p:spPr>
          <a:xfrm>
            <a:off x="685800" y="228600"/>
            <a:ext cx="8829675" cy="1143000"/>
          </a:xfrm>
          <a:noFill/>
          <a:ln/>
        </p:spPr>
        <p:txBody>
          <a:bodyPr anchor="ctr"/>
          <a:lstStyle/>
          <a:p>
            <a:r>
              <a:rPr lang="en-US" dirty="0"/>
              <a:t>Goals of Good Outdoor Lighting</a:t>
            </a:r>
          </a:p>
        </p:txBody>
      </p:sp>
      <p:sp>
        <p:nvSpPr>
          <p:cNvPr id="13315" name="Rectangle 3"/>
          <p:cNvSpPr>
            <a:spLocks noGrp="1" noChangeArrowheads="1"/>
          </p:cNvSpPr>
          <p:nvPr>
            <p:ph type="body" idx="1"/>
          </p:nvPr>
        </p:nvSpPr>
        <p:spPr>
          <a:xfrm>
            <a:off x="342900" y="1600200"/>
            <a:ext cx="9905999" cy="4800600"/>
          </a:xfrm>
          <a:noFill/>
          <a:ln/>
        </p:spPr>
        <p:txBody>
          <a:bodyPr/>
          <a:lstStyle/>
          <a:p>
            <a:pPr>
              <a:spcAft>
                <a:spcPct val="35000"/>
              </a:spcAft>
              <a:buFont typeface="Wingdings" pitchFamily="2" charset="2"/>
              <a:buChar char="§"/>
            </a:pPr>
            <a:r>
              <a:rPr lang="en-US" dirty="0"/>
              <a:t>Optimize </a:t>
            </a:r>
            <a:r>
              <a:rPr lang="en-US" i="1" dirty="0"/>
              <a:t>visibility</a:t>
            </a:r>
            <a:r>
              <a:rPr lang="en-US" dirty="0"/>
              <a:t> at night</a:t>
            </a:r>
          </a:p>
          <a:p>
            <a:pPr>
              <a:spcAft>
                <a:spcPct val="35000"/>
              </a:spcAft>
              <a:buFont typeface="Wingdings" pitchFamily="2" charset="2"/>
              <a:buChar char="§"/>
            </a:pPr>
            <a:r>
              <a:rPr lang="en-US" dirty="0"/>
              <a:t>Minimize glare</a:t>
            </a:r>
          </a:p>
          <a:p>
            <a:pPr>
              <a:spcAft>
                <a:spcPct val="35000"/>
              </a:spcAft>
              <a:buFont typeface="Wingdings" pitchFamily="2" charset="2"/>
              <a:buChar char="§"/>
            </a:pPr>
            <a:r>
              <a:rPr lang="en-US" dirty="0"/>
              <a:t>Minimize light trespass</a:t>
            </a:r>
          </a:p>
          <a:p>
            <a:pPr>
              <a:spcAft>
                <a:spcPct val="35000"/>
              </a:spcAft>
              <a:buFont typeface="Wingdings" pitchFamily="2" charset="2"/>
              <a:buChar char="§"/>
            </a:pPr>
            <a:r>
              <a:rPr lang="en-US" dirty="0"/>
              <a:t>Minimize energy consumption</a:t>
            </a:r>
          </a:p>
          <a:p>
            <a:pPr>
              <a:spcAft>
                <a:spcPct val="35000"/>
              </a:spcAft>
              <a:buFont typeface="Wingdings" pitchFamily="2" charset="2"/>
              <a:buChar char="§"/>
            </a:pPr>
            <a:r>
              <a:rPr lang="en-US" dirty="0"/>
              <a:t>Minimize negative impact on the environment</a:t>
            </a:r>
          </a:p>
          <a:p>
            <a:pPr>
              <a:spcAft>
                <a:spcPct val="35000"/>
              </a:spcAft>
              <a:buFont typeface="Wingdings" pitchFamily="2" charset="2"/>
              <a:buChar char="§"/>
            </a:pPr>
            <a:r>
              <a:rPr lang="en-US" dirty="0"/>
              <a:t>Use the </a:t>
            </a:r>
            <a:r>
              <a:rPr lang="en-US" i="1" dirty="0"/>
              <a:t>right amount </a:t>
            </a:r>
            <a:r>
              <a:rPr lang="en-US" dirty="0"/>
              <a:t>of light, not too little and not too much</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Goals of Good Outdoor Lighting</a:t>
            </a:r>
          </a:p>
        </p:txBody>
      </p:sp>
      <p:sp>
        <p:nvSpPr>
          <p:cNvPr id="3" name="Slide Number Placeholder 2"/>
          <p:cNvSpPr>
            <a:spLocks noGrp="1"/>
          </p:cNvSpPr>
          <p:nvPr>
            <p:ph type="sldNum" sz="quarter" idx="12"/>
          </p:nvPr>
        </p:nvSpPr>
        <p:spPr/>
        <p:txBody>
          <a:bodyPr/>
          <a:lstStyle/>
          <a:p>
            <a:fld id="{8C08D2A4-B36A-42B2-8A24-87256927348E}" type="slidenum">
              <a:rPr lang="en-US" smtClean="0"/>
              <a:pPr/>
              <a:t>16</a:t>
            </a:fld>
            <a:endParaRPr lang="en-US"/>
          </a:p>
        </p:txBody>
      </p:sp>
      <p:sp>
        <p:nvSpPr>
          <p:cNvPr id="4" name="TextBox 3"/>
          <p:cNvSpPr txBox="1"/>
          <p:nvPr/>
        </p:nvSpPr>
        <p:spPr>
          <a:xfrm>
            <a:off x="723900" y="2133600"/>
            <a:ext cx="8183651" cy="1815882"/>
          </a:xfrm>
          <a:prstGeom prst="rect">
            <a:avLst/>
          </a:prstGeom>
          <a:noFill/>
        </p:spPr>
        <p:txBody>
          <a:bodyPr wrap="square" rtlCol="0">
            <a:spAutoFit/>
          </a:bodyPr>
          <a:lstStyle/>
          <a:p>
            <a:r>
              <a:rPr lang="en-US" sz="2800" dirty="0">
                <a:solidFill>
                  <a:schemeClr val="tx1"/>
                </a:solidFill>
              </a:rPr>
              <a:t>- Lighting should create the set of conditions where our visual system can work efficiently. </a:t>
            </a:r>
          </a:p>
          <a:p>
            <a:endParaRPr lang="en-US" sz="2800" dirty="0">
              <a:solidFill>
                <a:schemeClr val="tx1"/>
              </a:solidFill>
            </a:endParaRPr>
          </a:p>
          <a:p>
            <a:r>
              <a:rPr lang="en-US" sz="2800" dirty="0">
                <a:solidFill>
                  <a:schemeClr val="tx1"/>
                </a:solidFill>
              </a:rPr>
              <a:t>(We see objects by reflected light and by contrast)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C481E97-D32C-4AAA-9897-0D89F079557D}" type="slidenum">
              <a:rPr lang="en-US"/>
              <a:pPr/>
              <a:t>17</a:t>
            </a:fld>
            <a:endParaRPr lang="en-US"/>
          </a:p>
        </p:txBody>
      </p:sp>
      <p:sp>
        <p:nvSpPr>
          <p:cNvPr id="81922" name="Rectangle 2"/>
          <p:cNvSpPr>
            <a:spLocks noGrp="1" noChangeArrowheads="1"/>
          </p:cNvSpPr>
          <p:nvPr>
            <p:ph type="title"/>
          </p:nvPr>
        </p:nvSpPr>
        <p:spPr/>
        <p:txBody>
          <a:bodyPr anchor="ctr"/>
          <a:lstStyle/>
          <a:p>
            <a:r>
              <a:rPr lang="en-US" dirty="0"/>
              <a:t>The Good and the Bad</a:t>
            </a:r>
          </a:p>
        </p:txBody>
      </p:sp>
      <p:pic>
        <p:nvPicPr>
          <p:cNvPr id="81924" name="Picture 4" descr="WawaButlerPikeBethlehemPike3_lightened"/>
          <p:cNvPicPr>
            <a:picLocks noChangeAspect="1" noChangeArrowheads="1"/>
          </p:cNvPicPr>
          <p:nvPr/>
        </p:nvPicPr>
        <p:blipFill>
          <a:blip r:embed="rId3" cstate="print"/>
          <a:srcRect/>
          <a:stretch>
            <a:fillRect/>
          </a:stretch>
        </p:blipFill>
        <p:spPr bwMode="auto">
          <a:xfrm>
            <a:off x="190500" y="2057400"/>
            <a:ext cx="4852988" cy="3319463"/>
          </a:xfrm>
          <a:prstGeom prst="rect">
            <a:avLst/>
          </a:prstGeom>
          <a:noFill/>
        </p:spPr>
      </p:pic>
      <p:pic>
        <p:nvPicPr>
          <p:cNvPr id="81926" name="Picture 6" descr="GlareTruckStop"/>
          <p:cNvPicPr>
            <a:picLocks noChangeAspect="1" noChangeArrowheads="1"/>
          </p:cNvPicPr>
          <p:nvPr/>
        </p:nvPicPr>
        <p:blipFill>
          <a:blip r:embed="rId4" cstate="print"/>
          <a:srcRect/>
          <a:stretch>
            <a:fillRect/>
          </a:stretch>
        </p:blipFill>
        <p:spPr bwMode="auto">
          <a:xfrm>
            <a:off x="5219700" y="2057400"/>
            <a:ext cx="4876800" cy="32766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B11FF32-8CD4-4C63-A282-3CC08850BDB6}" type="slidenum">
              <a:rPr lang="en-US"/>
              <a:pPr/>
              <a:t>18</a:t>
            </a:fld>
            <a:endParaRPr lang="en-US"/>
          </a:p>
        </p:txBody>
      </p:sp>
      <p:sp>
        <p:nvSpPr>
          <p:cNvPr id="133122" name="Rectangle 2"/>
          <p:cNvSpPr>
            <a:spLocks noGrp="1" noChangeArrowheads="1"/>
          </p:cNvSpPr>
          <p:nvPr>
            <p:ph type="title"/>
          </p:nvPr>
        </p:nvSpPr>
        <p:spPr/>
        <p:txBody>
          <a:bodyPr anchor="ctr"/>
          <a:lstStyle/>
          <a:p>
            <a:r>
              <a:rPr lang="en-US" dirty="0"/>
              <a:t>The Good and the Bad</a:t>
            </a:r>
          </a:p>
        </p:txBody>
      </p:sp>
      <p:sp>
        <p:nvSpPr>
          <p:cNvPr id="133123" name="Rectangle 3"/>
          <p:cNvSpPr>
            <a:spLocks noGrp="1" noChangeArrowheads="1"/>
          </p:cNvSpPr>
          <p:nvPr>
            <p:ph type="body" idx="1"/>
          </p:nvPr>
        </p:nvSpPr>
        <p:spPr>
          <a:xfrm>
            <a:off x="685800" y="1981200"/>
            <a:ext cx="2781300" cy="685800"/>
          </a:xfrm>
        </p:spPr>
        <p:txBody>
          <a:bodyPr/>
          <a:lstStyle/>
          <a:p>
            <a:pPr>
              <a:buNone/>
            </a:pPr>
            <a:endParaRPr lang="en-US" dirty="0"/>
          </a:p>
        </p:txBody>
      </p:sp>
      <p:pic>
        <p:nvPicPr>
          <p:cNvPr id="133124" name="Picture 4" descr="McMansion3"/>
          <p:cNvPicPr>
            <a:picLocks noChangeAspect="1" noChangeArrowheads="1"/>
          </p:cNvPicPr>
          <p:nvPr/>
        </p:nvPicPr>
        <p:blipFill>
          <a:blip r:embed="rId2" cstate="print"/>
          <a:srcRect/>
          <a:stretch>
            <a:fillRect/>
          </a:stretch>
        </p:blipFill>
        <p:spPr bwMode="auto">
          <a:xfrm>
            <a:off x="5067300" y="1600200"/>
            <a:ext cx="5219700" cy="3479800"/>
          </a:xfrm>
          <a:prstGeom prst="rect">
            <a:avLst/>
          </a:prstGeom>
          <a:noFill/>
        </p:spPr>
      </p:pic>
      <p:pic>
        <p:nvPicPr>
          <p:cNvPr id="133125" name="Picture 5" descr="GoodResidential"/>
          <p:cNvPicPr>
            <a:picLocks noChangeAspect="1" noChangeArrowheads="1"/>
          </p:cNvPicPr>
          <p:nvPr/>
        </p:nvPicPr>
        <p:blipFill>
          <a:blip r:embed="rId3" cstate="print"/>
          <a:srcRect/>
          <a:stretch>
            <a:fillRect/>
          </a:stretch>
        </p:blipFill>
        <p:spPr bwMode="auto">
          <a:xfrm>
            <a:off x="114300" y="1600200"/>
            <a:ext cx="4914900" cy="348615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941566A-AC65-445A-9BBE-11E25A0C9373}" type="slidenum">
              <a:rPr lang="en-US" smtClean="0"/>
              <a:pPr/>
              <a:t>19</a:t>
            </a:fld>
            <a:endParaRPr lang="en-US"/>
          </a:p>
        </p:txBody>
      </p:sp>
      <p:pic>
        <p:nvPicPr>
          <p:cNvPr id="3" name="Picture 2" descr="Five_Principles_for_Responsible_Outood_Lighting.jpg"/>
          <p:cNvPicPr>
            <a:picLocks noChangeAspect="1"/>
          </p:cNvPicPr>
          <p:nvPr/>
        </p:nvPicPr>
        <p:blipFill>
          <a:blip r:embed="rId2" cstate="print"/>
          <a:stretch>
            <a:fillRect/>
          </a:stretch>
        </p:blipFill>
        <p:spPr>
          <a:xfrm>
            <a:off x="342900" y="0"/>
            <a:ext cx="9525000" cy="67818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378D6C3-F0EC-45BB-BBD3-CF2D90776FD4}" type="slidenum">
              <a:rPr lang="en-US"/>
              <a:pPr/>
              <a:t>20</a:t>
            </a:fld>
            <a:endParaRPr lang="en-US"/>
          </a:p>
        </p:txBody>
      </p:sp>
      <p:sp>
        <p:nvSpPr>
          <p:cNvPr id="15362" name="Rectangle 2"/>
          <p:cNvSpPr>
            <a:spLocks noGrp="1" noChangeArrowheads="1"/>
          </p:cNvSpPr>
          <p:nvPr>
            <p:ph type="title"/>
          </p:nvPr>
        </p:nvSpPr>
        <p:spPr>
          <a:noFill/>
          <a:ln/>
        </p:spPr>
        <p:txBody>
          <a:bodyPr anchor="ctr"/>
          <a:lstStyle/>
          <a:p>
            <a:r>
              <a:rPr lang="en-US" dirty="0"/>
              <a:t>Today’s Situation</a:t>
            </a:r>
          </a:p>
        </p:txBody>
      </p:sp>
      <p:sp>
        <p:nvSpPr>
          <p:cNvPr id="15363" name="Rectangle 3"/>
          <p:cNvSpPr>
            <a:spLocks noGrp="1" noChangeArrowheads="1"/>
          </p:cNvSpPr>
          <p:nvPr>
            <p:ph type="body" idx="1"/>
          </p:nvPr>
        </p:nvSpPr>
        <p:spPr>
          <a:xfrm>
            <a:off x="685800" y="1981200"/>
            <a:ext cx="8829675" cy="3810000"/>
          </a:xfrm>
          <a:noFill/>
          <a:ln/>
        </p:spPr>
        <p:txBody>
          <a:bodyPr/>
          <a:lstStyle/>
          <a:p>
            <a:pPr>
              <a:lnSpc>
                <a:spcPct val="90000"/>
              </a:lnSpc>
              <a:buFont typeface="Wingdings" pitchFamily="2" charset="2"/>
              <a:buChar char="§"/>
            </a:pPr>
            <a:r>
              <a:rPr lang="en-US" sz="2800" dirty="0"/>
              <a:t>Too much money and energy are wasted in providing bad outdoor lighting</a:t>
            </a:r>
          </a:p>
          <a:p>
            <a:pPr>
              <a:lnSpc>
                <a:spcPct val="95000"/>
              </a:lnSpc>
              <a:spcBef>
                <a:spcPct val="40000"/>
              </a:spcBef>
              <a:buFont typeface="Wingdings" pitchFamily="2" charset="2"/>
              <a:buChar char="§"/>
            </a:pPr>
            <a:r>
              <a:rPr lang="en-US" sz="2800" dirty="0"/>
              <a:t>“Bad” lighting causes glare, and has too much or too little light for the outdoor seeing task</a:t>
            </a:r>
          </a:p>
          <a:p>
            <a:pPr>
              <a:lnSpc>
                <a:spcPct val="95000"/>
              </a:lnSpc>
              <a:spcBef>
                <a:spcPct val="40000"/>
              </a:spcBef>
              <a:buFont typeface="Wingdings" pitchFamily="2" charset="2"/>
              <a:buChar char="§"/>
            </a:pPr>
            <a:r>
              <a:rPr lang="en-US" sz="2800"/>
              <a:t>Bad lighting diminishes the quality of life in the community</a:t>
            </a:r>
            <a:endParaRPr lang="en-US" sz="2800" dirty="0"/>
          </a:p>
          <a:p>
            <a:pPr>
              <a:lnSpc>
                <a:spcPct val="95000"/>
              </a:lnSpc>
              <a:spcBef>
                <a:spcPct val="40000"/>
              </a:spcBef>
              <a:buFont typeface="Wingdings" pitchFamily="2" charset="2"/>
              <a:buChar char="§"/>
            </a:pPr>
            <a:r>
              <a:rPr lang="en-US" sz="2800" dirty="0"/>
              <a:t>Most people are unaware that much of our outdoor lighting fails to follow recognized good lighting practices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B9AB8CA2-B019-4BAF-89DA-31B030E98B4C}" type="slidenum">
              <a:rPr lang="en-US"/>
              <a:pPr/>
              <a:t>21</a:t>
            </a:fld>
            <a:endParaRPr lang="en-US"/>
          </a:p>
        </p:txBody>
      </p:sp>
      <p:sp>
        <p:nvSpPr>
          <p:cNvPr id="17410" name="Rectangle 2"/>
          <p:cNvSpPr>
            <a:spLocks noGrp="1" noChangeArrowheads="1"/>
          </p:cNvSpPr>
          <p:nvPr>
            <p:ph type="title"/>
          </p:nvPr>
        </p:nvSpPr>
        <p:spPr>
          <a:noFill/>
          <a:ln/>
        </p:spPr>
        <p:txBody>
          <a:bodyPr anchor="ctr"/>
          <a:lstStyle/>
          <a:p>
            <a:r>
              <a:rPr lang="en-US" dirty="0"/>
              <a:t>Common Myths of Outdoor Lighting</a:t>
            </a:r>
          </a:p>
        </p:txBody>
      </p:sp>
      <p:sp>
        <p:nvSpPr>
          <p:cNvPr id="17411" name="Rectangle 3"/>
          <p:cNvSpPr>
            <a:spLocks noGrp="1" noChangeArrowheads="1"/>
          </p:cNvSpPr>
          <p:nvPr>
            <p:ph type="body" idx="1"/>
          </p:nvPr>
        </p:nvSpPr>
        <p:spPr>
          <a:noFill/>
          <a:ln/>
        </p:spPr>
        <p:txBody>
          <a:bodyPr/>
          <a:lstStyle/>
          <a:p>
            <a:pPr>
              <a:buSzTx/>
              <a:buFont typeface="Wingdings" pitchFamily="2" charset="2"/>
              <a:buChar char="§"/>
            </a:pPr>
            <a:r>
              <a:rPr lang="en-US" sz="4000" dirty="0"/>
              <a:t>“More light means better visibility.”</a:t>
            </a:r>
          </a:p>
          <a:p>
            <a:pPr lvl="1">
              <a:buSzTx/>
              <a:buFont typeface="Wingdings" pitchFamily="2" charset="2"/>
              <a:buChar char="§"/>
            </a:pPr>
            <a:r>
              <a:rPr lang="en-US" dirty="0"/>
              <a:t>If more light also means more glare, then visibility can actually be reduced.  Glare is never helpful for visibility.</a:t>
            </a:r>
          </a:p>
          <a:p>
            <a:pPr lvl="1">
              <a:spcBef>
                <a:spcPct val="40000"/>
              </a:spcBef>
              <a:buSzTx/>
              <a:buFont typeface="Wingdings" pitchFamily="2" charset="2"/>
              <a:buChar char="§"/>
            </a:pPr>
            <a:r>
              <a:rPr lang="en-US" dirty="0"/>
              <a:t>Lighting </a:t>
            </a:r>
            <a:r>
              <a:rPr lang="en-US" i="1" dirty="0"/>
              <a:t>quality</a:t>
            </a:r>
            <a:r>
              <a:rPr lang="en-US" dirty="0"/>
              <a:t> is as important to visibility as lighting quantity.</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21BA13C-2C54-4B0B-BB79-36B93FBB402A}" type="slidenum">
              <a:rPr lang="en-US"/>
              <a:pPr/>
              <a:t>22</a:t>
            </a:fld>
            <a:endParaRPr lang="en-US"/>
          </a:p>
        </p:txBody>
      </p:sp>
      <p:sp>
        <p:nvSpPr>
          <p:cNvPr id="19458" name="Rectangle 2"/>
          <p:cNvSpPr>
            <a:spLocks noGrp="1" noChangeArrowheads="1"/>
          </p:cNvSpPr>
          <p:nvPr>
            <p:ph type="title"/>
          </p:nvPr>
        </p:nvSpPr>
        <p:spPr>
          <a:noFill/>
          <a:ln/>
        </p:spPr>
        <p:txBody>
          <a:bodyPr anchor="ctr"/>
          <a:lstStyle/>
          <a:p>
            <a:r>
              <a:rPr lang="en-US" dirty="0"/>
              <a:t>Myths of Outdoor Lighting (Cont’d)</a:t>
            </a:r>
          </a:p>
        </p:txBody>
      </p:sp>
      <p:sp>
        <p:nvSpPr>
          <p:cNvPr id="19459" name="Rectangle 3"/>
          <p:cNvSpPr>
            <a:spLocks noGrp="1" noChangeArrowheads="1"/>
          </p:cNvSpPr>
          <p:nvPr>
            <p:ph type="body" idx="1"/>
          </p:nvPr>
        </p:nvSpPr>
        <p:spPr>
          <a:noFill/>
          <a:ln/>
        </p:spPr>
        <p:txBody>
          <a:bodyPr/>
          <a:lstStyle/>
          <a:p>
            <a:pPr>
              <a:spcBef>
                <a:spcPct val="15000"/>
              </a:spcBef>
              <a:buSzTx/>
              <a:buFont typeface="Wingdings" pitchFamily="2" charset="2"/>
              <a:buChar char="§"/>
            </a:pPr>
            <a:r>
              <a:rPr lang="en-US"/>
              <a:t>“</a:t>
            </a:r>
            <a:r>
              <a:rPr lang="en-US" sz="4000"/>
              <a:t>More light means more security.”</a:t>
            </a:r>
            <a:endParaRPr lang="en-US"/>
          </a:p>
          <a:p>
            <a:pPr lvl="1">
              <a:buSzTx/>
              <a:buFont typeface="Wingdings" pitchFamily="2" charset="2"/>
              <a:buChar char="§"/>
            </a:pPr>
            <a:r>
              <a:rPr lang="en-US"/>
              <a:t>Poorly executed security lighting that creates glare and deep shadows can reduce </a:t>
            </a:r>
            <a:r>
              <a:rPr lang="en-US" i="1"/>
              <a:t>visibility</a:t>
            </a:r>
            <a:r>
              <a:rPr lang="en-US"/>
              <a:t> and actually aid criminals.</a:t>
            </a:r>
          </a:p>
          <a:p>
            <a:pPr lvl="1">
              <a:spcBef>
                <a:spcPct val="40000"/>
              </a:spcBef>
              <a:buSzTx/>
              <a:buFont typeface="Wingdings" pitchFamily="2" charset="2"/>
              <a:buChar char="§"/>
            </a:pPr>
            <a:r>
              <a:rPr lang="en-US"/>
              <a:t>Bright lighting can give an </a:t>
            </a:r>
            <a:r>
              <a:rPr lang="en-US" i="1"/>
              <a:t>illusion</a:t>
            </a:r>
            <a:r>
              <a:rPr lang="en-US"/>
              <a:t> of security.  People can be induced to take risks that are not really justified by the overall situation.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130FFA2-6BBB-4937-932F-3F56F0DD12CD}" type="slidenum">
              <a:rPr lang="en-US"/>
              <a:pPr/>
              <a:t>23</a:t>
            </a:fld>
            <a:endParaRPr lang="en-US" dirty="0"/>
          </a:p>
        </p:txBody>
      </p:sp>
      <p:sp>
        <p:nvSpPr>
          <p:cNvPr id="20482" name="Rectangle 2"/>
          <p:cNvSpPr>
            <a:spLocks noGrp="1" noChangeArrowheads="1"/>
          </p:cNvSpPr>
          <p:nvPr>
            <p:ph type="title"/>
          </p:nvPr>
        </p:nvSpPr>
        <p:spPr>
          <a:noFill/>
          <a:ln/>
        </p:spPr>
        <p:txBody>
          <a:bodyPr anchor="ctr"/>
          <a:lstStyle/>
          <a:p>
            <a:r>
              <a:rPr lang="en-US" dirty="0"/>
              <a:t>Myths of Outdoor Lighting (Cont’d)</a:t>
            </a:r>
          </a:p>
        </p:txBody>
      </p:sp>
      <p:sp>
        <p:nvSpPr>
          <p:cNvPr id="20483" name="Rectangle 3"/>
          <p:cNvSpPr>
            <a:spLocks noGrp="1" noChangeArrowheads="1"/>
          </p:cNvSpPr>
          <p:nvPr>
            <p:ph type="body" idx="1"/>
          </p:nvPr>
        </p:nvSpPr>
        <p:spPr>
          <a:xfrm>
            <a:off x="266700" y="1981200"/>
            <a:ext cx="9601200" cy="4114800"/>
          </a:xfrm>
          <a:noFill/>
          <a:ln/>
        </p:spPr>
        <p:txBody>
          <a:bodyPr/>
          <a:lstStyle/>
          <a:p>
            <a:pPr>
              <a:buSzTx/>
              <a:buFont typeface="Wingdings" pitchFamily="2" charset="2"/>
              <a:buChar char="§"/>
            </a:pPr>
            <a:r>
              <a:rPr lang="en-US" dirty="0"/>
              <a:t>The Myth: “Security Lighting will reduce crime in urban outdoor areas.”</a:t>
            </a:r>
          </a:p>
          <a:p>
            <a:pPr lvl="1">
              <a:buSzTx/>
              <a:buFont typeface="Wingdings" pitchFamily="2" charset="2"/>
              <a:buChar char="§"/>
            </a:pPr>
            <a:r>
              <a:rPr lang="en-US" dirty="0"/>
              <a:t>A 1997 National Institute of Justice report to Congress said, “- - the effectiveness of lighting [as a crime deterrent] is unknown.”  Results are mixed.  We can have very little confidence that improved lighting prevents crime, particularly since we do not know if offenders use lighting to their advantage.”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879E977-5B71-49C4-9599-A5D6904D92CD}" type="slidenum">
              <a:rPr lang="en-US"/>
              <a:pPr/>
              <a:t>24</a:t>
            </a:fld>
            <a:endParaRPr lang="en-US"/>
          </a:p>
        </p:txBody>
      </p:sp>
      <p:sp>
        <p:nvSpPr>
          <p:cNvPr id="54274" name="Rectangle 2"/>
          <p:cNvSpPr>
            <a:spLocks noGrp="1" noChangeArrowheads="1"/>
          </p:cNvSpPr>
          <p:nvPr>
            <p:ph type="title"/>
          </p:nvPr>
        </p:nvSpPr>
        <p:spPr/>
        <p:txBody>
          <a:bodyPr anchor="ctr"/>
          <a:lstStyle/>
          <a:p>
            <a:r>
              <a:rPr lang="en-US" dirty="0"/>
              <a:t>Myths of Outdoor Lighting (Cont’d)</a:t>
            </a:r>
          </a:p>
        </p:txBody>
      </p:sp>
      <p:sp>
        <p:nvSpPr>
          <p:cNvPr id="54275" name="Rectangle 3"/>
          <p:cNvSpPr>
            <a:spLocks noGrp="1" noChangeArrowheads="1"/>
          </p:cNvSpPr>
          <p:nvPr>
            <p:ph type="body" idx="1"/>
          </p:nvPr>
        </p:nvSpPr>
        <p:spPr>
          <a:xfrm>
            <a:off x="685800" y="1981200"/>
            <a:ext cx="8829675" cy="4343400"/>
          </a:xfrm>
        </p:spPr>
        <p:txBody>
          <a:bodyPr/>
          <a:lstStyle/>
          <a:p>
            <a:pPr>
              <a:buFont typeface="Wingdings" pitchFamily="2" charset="2"/>
              <a:buChar char="§"/>
            </a:pPr>
            <a:r>
              <a:rPr lang="en-US" sz="2400" dirty="0"/>
              <a:t>“We may speculate that lighting is effective in some places, ineffective in others, and counter productive in still other circumstances.  The problematic relationship between lighting and crime increases when one considers that offenders need lighting to detect potential targets and low-risk situations (Fleming and Burrows 1986).  </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CA0FD-D300-1EA0-57E9-FF0C85AFE9F9}"/>
              </a:ext>
            </a:extLst>
          </p:cNvPr>
          <p:cNvSpPr>
            <a:spLocks noGrp="1"/>
          </p:cNvSpPr>
          <p:nvPr>
            <p:ph type="title"/>
          </p:nvPr>
        </p:nvSpPr>
        <p:spPr/>
        <p:txBody>
          <a:bodyPr/>
          <a:lstStyle/>
          <a:p>
            <a:r>
              <a:rPr lang="en-US" dirty="0"/>
              <a:t>Myths of Outdoor Lighting (Cont’d)</a:t>
            </a:r>
          </a:p>
        </p:txBody>
      </p:sp>
      <p:sp>
        <p:nvSpPr>
          <p:cNvPr id="3" name="Content Placeholder 2">
            <a:extLst>
              <a:ext uri="{FF2B5EF4-FFF2-40B4-BE49-F238E27FC236}">
                <a16:creationId xmlns:a16="http://schemas.microsoft.com/office/drawing/2014/main" id="{82794B4B-D9F9-A6C7-531B-329675A4E05B}"/>
              </a:ext>
            </a:extLst>
          </p:cNvPr>
          <p:cNvSpPr>
            <a:spLocks noGrp="1"/>
          </p:cNvSpPr>
          <p:nvPr>
            <p:ph idx="1"/>
          </p:nvPr>
        </p:nvSpPr>
        <p:spPr/>
        <p:txBody>
          <a:bodyPr/>
          <a:lstStyle/>
          <a:p>
            <a:r>
              <a:rPr lang="en-US" sz="3200" dirty="0"/>
              <a:t>Consider lighting at outside ATM machines, for example.  An ATM user might feel safer when the ATM and its immediate surrounding area are well lit.  However, this same lighting makes the patron more visible to passing offenders.  Who the lighting serves is unclear.”</a:t>
            </a:r>
            <a:endParaRPr lang="en-US" dirty="0"/>
          </a:p>
        </p:txBody>
      </p:sp>
      <p:sp>
        <p:nvSpPr>
          <p:cNvPr id="4" name="Slide Number Placeholder 3">
            <a:extLst>
              <a:ext uri="{FF2B5EF4-FFF2-40B4-BE49-F238E27FC236}">
                <a16:creationId xmlns:a16="http://schemas.microsoft.com/office/drawing/2014/main" id="{56BBAFA5-062F-A9CB-9274-C6332BE0119F}"/>
              </a:ext>
            </a:extLst>
          </p:cNvPr>
          <p:cNvSpPr>
            <a:spLocks noGrp="1"/>
          </p:cNvSpPr>
          <p:nvPr>
            <p:ph type="sldNum" sz="quarter" idx="12"/>
          </p:nvPr>
        </p:nvSpPr>
        <p:spPr/>
        <p:txBody>
          <a:bodyPr/>
          <a:lstStyle/>
          <a:p>
            <a:fld id="{ABF5599E-0A66-4693-BB0E-956EA984C552}" type="slidenum">
              <a:rPr lang="en-US" smtClean="0"/>
              <a:pPr/>
              <a:t>25</a:t>
            </a:fld>
            <a:endParaRPr lang="en-US"/>
          </a:p>
        </p:txBody>
      </p:sp>
    </p:spTree>
    <p:extLst>
      <p:ext uri="{BB962C8B-B14F-4D97-AF65-F5344CB8AC3E}">
        <p14:creationId xmlns:p14="http://schemas.microsoft.com/office/powerpoint/2010/main" val="3605547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8E638E8-F3B1-4DA2-8AD2-B1666D5BB78B}" type="slidenum">
              <a:rPr lang="en-US"/>
              <a:pPr/>
              <a:t>26</a:t>
            </a:fld>
            <a:endParaRPr lang="en-US"/>
          </a:p>
        </p:txBody>
      </p:sp>
      <p:sp>
        <p:nvSpPr>
          <p:cNvPr id="114690" name="Rectangle 2"/>
          <p:cNvSpPr>
            <a:spLocks noGrp="1" noChangeArrowheads="1"/>
          </p:cNvSpPr>
          <p:nvPr>
            <p:ph type="title"/>
          </p:nvPr>
        </p:nvSpPr>
        <p:spPr/>
        <p:txBody>
          <a:bodyPr anchor="ctr"/>
          <a:lstStyle/>
          <a:p>
            <a:r>
              <a:rPr lang="en-US" sz="3600" dirty="0"/>
              <a:t>National Institute of Justice study, Feb., 1997</a:t>
            </a:r>
          </a:p>
        </p:txBody>
      </p:sp>
      <p:sp>
        <p:nvSpPr>
          <p:cNvPr id="114691" name="Rectangle 3"/>
          <p:cNvSpPr>
            <a:spLocks noGrp="1" noChangeArrowheads="1"/>
          </p:cNvSpPr>
          <p:nvPr>
            <p:ph type="body" idx="1"/>
          </p:nvPr>
        </p:nvSpPr>
        <p:spPr>
          <a:xfrm>
            <a:off x="685800" y="1981200"/>
            <a:ext cx="8829675" cy="3429000"/>
          </a:xfrm>
        </p:spPr>
        <p:txBody>
          <a:bodyPr/>
          <a:lstStyle/>
          <a:p>
            <a:pPr algn="ctr">
              <a:lnSpc>
                <a:spcPct val="90000"/>
              </a:lnSpc>
              <a:spcBef>
                <a:spcPct val="50000"/>
              </a:spcBef>
              <a:buFont typeface="Wingdings" pitchFamily="2" charset="2"/>
              <a:buChar char="§"/>
            </a:pPr>
            <a:r>
              <a:rPr lang="en-US" sz="2400" b="1" i="1"/>
              <a:t>PREVENTING CRIME: </a:t>
            </a:r>
            <a:br>
              <a:rPr lang="en-US" sz="2400" b="1" i="1"/>
            </a:br>
            <a:r>
              <a:rPr lang="en-US" sz="2400" b="1" i="1"/>
              <a:t>WHAT WORKS, WHAT DOESN'T, WHAT'S PROMISING</a:t>
            </a:r>
            <a:endParaRPr lang="en-US" sz="2400"/>
          </a:p>
          <a:p>
            <a:pPr algn="ctr">
              <a:lnSpc>
                <a:spcPct val="90000"/>
              </a:lnSpc>
              <a:spcBef>
                <a:spcPct val="50000"/>
              </a:spcBef>
              <a:buFont typeface="Wingdings" pitchFamily="2" charset="2"/>
              <a:buChar char="§"/>
            </a:pPr>
            <a:r>
              <a:rPr lang="en-US" sz="2400"/>
              <a:t>A REPORT TO THE UNITED STATES CONGRESS </a:t>
            </a:r>
            <a:br>
              <a:rPr lang="en-US" sz="2400"/>
            </a:br>
            <a:r>
              <a:rPr lang="en-US" sz="2400"/>
              <a:t>Prepared for the National Institute of Justice </a:t>
            </a:r>
            <a:br>
              <a:rPr lang="en-US" sz="2400"/>
            </a:br>
            <a:r>
              <a:rPr lang="en-US" sz="2400"/>
              <a:t>by Lawrence W. Sherman, Denise Gottfredson, Doris MacKenzie, John Eck, Peter Reuter, and Shawn Bushway </a:t>
            </a:r>
          </a:p>
          <a:p>
            <a:pPr algn="ctr">
              <a:lnSpc>
                <a:spcPct val="90000"/>
              </a:lnSpc>
              <a:spcBef>
                <a:spcPct val="50000"/>
              </a:spcBef>
              <a:buFont typeface="Wingdings" pitchFamily="2" charset="2"/>
              <a:buChar char="§"/>
            </a:pPr>
            <a:r>
              <a:rPr lang="en-US" sz="2400"/>
              <a:t>Department of Criminology and Criminal Justice </a:t>
            </a:r>
            <a:br>
              <a:rPr lang="en-US" sz="2400"/>
            </a:br>
            <a:r>
              <a:rPr lang="en-US" sz="2400"/>
              <a:t>University of Maryland </a:t>
            </a:r>
          </a:p>
          <a:p>
            <a:pPr>
              <a:lnSpc>
                <a:spcPct val="90000"/>
              </a:lnSpc>
            </a:pPr>
            <a:endParaRPr lang="en-US" sz="2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E84014E-6E2E-45C2-BEED-33B7EB60901D}" type="slidenum">
              <a:rPr lang="en-US"/>
              <a:pPr/>
              <a:t>27</a:t>
            </a:fld>
            <a:endParaRPr lang="en-US"/>
          </a:p>
        </p:txBody>
      </p:sp>
      <p:sp>
        <p:nvSpPr>
          <p:cNvPr id="21506" name="Rectangle 2"/>
          <p:cNvSpPr>
            <a:spLocks noGrp="1" noChangeArrowheads="1"/>
          </p:cNvSpPr>
          <p:nvPr>
            <p:ph type="title"/>
          </p:nvPr>
        </p:nvSpPr>
        <p:spPr>
          <a:noFill/>
          <a:ln/>
        </p:spPr>
        <p:txBody>
          <a:bodyPr anchor="ctr"/>
          <a:lstStyle/>
          <a:p>
            <a:r>
              <a:rPr lang="en-US" dirty="0"/>
              <a:t>How Did We Get Here?</a:t>
            </a:r>
          </a:p>
        </p:txBody>
      </p:sp>
      <p:sp>
        <p:nvSpPr>
          <p:cNvPr id="21507" name="Rectangle 3"/>
          <p:cNvSpPr>
            <a:spLocks noGrp="1" noChangeArrowheads="1"/>
          </p:cNvSpPr>
          <p:nvPr>
            <p:ph type="body" idx="1"/>
          </p:nvPr>
        </p:nvSpPr>
        <p:spPr>
          <a:xfrm>
            <a:off x="419100" y="1752600"/>
            <a:ext cx="9448800" cy="4267200"/>
          </a:xfrm>
          <a:noFill/>
          <a:ln/>
        </p:spPr>
        <p:txBody>
          <a:bodyPr/>
          <a:lstStyle/>
          <a:p>
            <a:pPr>
              <a:lnSpc>
                <a:spcPct val="80000"/>
              </a:lnSpc>
              <a:spcBef>
                <a:spcPct val="40000"/>
              </a:spcBef>
              <a:spcAft>
                <a:spcPct val="75000"/>
              </a:spcAft>
              <a:buFont typeface="Wingdings" pitchFamily="2" charset="2"/>
              <a:buChar char="§"/>
            </a:pPr>
            <a:r>
              <a:rPr lang="en-US" sz="2400" dirty="0"/>
              <a:t>Municipal codes have not kept pace with today's lighting technology, needs and practices</a:t>
            </a:r>
          </a:p>
          <a:p>
            <a:pPr>
              <a:lnSpc>
                <a:spcPct val="80000"/>
              </a:lnSpc>
              <a:spcAft>
                <a:spcPct val="75000"/>
              </a:spcAft>
              <a:buFont typeface="Wingdings" pitchFamily="2" charset="2"/>
              <a:buChar char="§"/>
            </a:pPr>
            <a:r>
              <a:rPr lang="en-US" sz="2400" dirty="0"/>
              <a:t>Municipalities have comprehensive building codes &amp; electrical codes, and energy codes, but too few have an </a:t>
            </a:r>
            <a:r>
              <a:rPr lang="en-US" sz="2400" i="1" dirty="0"/>
              <a:t>effective</a:t>
            </a:r>
            <a:r>
              <a:rPr lang="en-US" sz="2400" dirty="0"/>
              <a:t> outdoor lighting ordinance</a:t>
            </a:r>
          </a:p>
          <a:p>
            <a:pPr>
              <a:lnSpc>
                <a:spcPct val="80000"/>
              </a:lnSpc>
              <a:spcAft>
                <a:spcPct val="75000"/>
              </a:spcAft>
              <a:buFont typeface="Wingdings" pitchFamily="2" charset="2"/>
              <a:buChar char="§"/>
            </a:pPr>
            <a:r>
              <a:rPr lang="en-US" sz="2400" dirty="0"/>
              <a:t>Electrical contractors have not gotten the word:  their work is often characterized by the acronym GLUT = </a:t>
            </a:r>
            <a:br>
              <a:rPr lang="en-US" sz="2400" dirty="0"/>
            </a:br>
            <a:r>
              <a:rPr lang="en-US" sz="2400" dirty="0"/>
              <a:t>Glare, Light Trespass, Uplight, Too much light</a:t>
            </a:r>
          </a:p>
          <a:p>
            <a:pPr>
              <a:lnSpc>
                <a:spcPct val="80000"/>
              </a:lnSpc>
              <a:spcAft>
                <a:spcPct val="75000"/>
              </a:spcAft>
              <a:buFont typeface="Wingdings" pitchFamily="2" charset="2"/>
              <a:buChar char="§"/>
            </a:pPr>
            <a:r>
              <a:rPr lang="en-US" sz="2400" dirty="0"/>
              <a:t>Municipalities see outdoor lighting as a commodity rather than an agent of environmental quality</a:t>
            </a:r>
          </a:p>
          <a:p>
            <a:pPr>
              <a:lnSpc>
                <a:spcPct val="80000"/>
              </a:lnSpc>
              <a:spcAft>
                <a:spcPct val="75000"/>
              </a:spcAft>
              <a:buFont typeface="Wingdings" pitchFamily="2" charset="2"/>
              <a:buChar char="§"/>
            </a:pPr>
            <a:endParaRPr 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8B6F347-4443-4E68-B32E-B16B98E38952}" type="slidenum">
              <a:rPr lang="en-US"/>
              <a:pPr/>
              <a:t>28</a:t>
            </a:fld>
            <a:endParaRPr lang="en-US"/>
          </a:p>
        </p:txBody>
      </p:sp>
      <p:sp>
        <p:nvSpPr>
          <p:cNvPr id="23554" name="Rectangle 2"/>
          <p:cNvSpPr>
            <a:spLocks noGrp="1" noChangeArrowheads="1"/>
          </p:cNvSpPr>
          <p:nvPr>
            <p:ph type="title"/>
          </p:nvPr>
        </p:nvSpPr>
        <p:spPr>
          <a:noFill/>
          <a:ln/>
        </p:spPr>
        <p:txBody>
          <a:bodyPr anchor="ctr"/>
          <a:lstStyle/>
          <a:p>
            <a:r>
              <a:rPr lang="en-US" dirty="0"/>
              <a:t>How Did We Get Here?   (Cont’d)</a:t>
            </a:r>
          </a:p>
        </p:txBody>
      </p:sp>
      <p:sp>
        <p:nvSpPr>
          <p:cNvPr id="23555" name="Rectangle 3"/>
          <p:cNvSpPr>
            <a:spLocks noGrp="1" noChangeArrowheads="1"/>
          </p:cNvSpPr>
          <p:nvPr>
            <p:ph type="body" idx="1"/>
          </p:nvPr>
        </p:nvSpPr>
        <p:spPr>
          <a:xfrm>
            <a:off x="685800" y="1981200"/>
            <a:ext cx="8829675" cy="914400"/>
          </a:xfrm>
          <a:noFill/>
          <a:ln/>
        </p:spPr>
        <p:txBody>
          <a:bodyPr/>
          <a:lstStyle/>
          <a:p>
            <a:pPr>
              <a:lnSpc>
                <a:spcPct val="90000"/>
              </a:lnSpc>
              <a:buFont typeface="Wingdings" pitchFamily="2" charset="2"/>
              <a:buChar char="§"/>
            </a:pPr>
            <a:r>
              <a:rPr lang="en-US" sz="2800" dirty="0"/>
              <a:t>We have yesterday’s fixtures with today’s more powerful light sources, producing much more glare.</a:t>
            </a:r>
          </a:p>
        </p:txBody>
      </p:sp>
      <p:pic>
        <p:nvPicPr>
          <p:cNvPr id="23556" name="Picture 4" descr="gas_lamp"/>
          <p:cNvPicPr>
            <a:picLocks noChangeAspect="1" noChangeArrowheads="1"/>
          </p:cNvPicPr>
          <p:nvPr/>
        </p:nvPicPr>
        <p:blipFill>
          <a:blip r:embed="rId3" cstate="print"/>
          <a:srcRect r="3076" b="8229"/>
          <a:stretch>
            <a:fillRect/>
          </a:stretch>
        </p:blipFill>
        <p:spPr bwMode="auto">
          <a:xfrm>
            <a:off x="1992313" y="2971800"/>
            <a:ext cx="2559050" cy="3624263"/>
          </a:xfrm>
          <a:prstGeom prst="rect">
            <a:avLst/>
          </a:prstGeom>
          <a:noFill/>
          <a:ln w="9525">
            <a:noFill/>
            <a:miter lim="800000"/>
            <a:headEnd/>
            <a:tailEnd/>
          </a:ln>
        </p:spPr>
      </p:pic>
      <p:pic>
        <p:nvPicPr>
          <p:cNvPr id="23560" name="Picture 8" descr="commindex_left-pic_cropped"/>
          <p:cNvPicPr>
            <a:picLocks noChangeAspect="1" noChangeArrowheads="1"/>
          </p:cNvPicPr>
          <p:nvPr/>
        </p:nvPicPr>
        <p:blipFill>
          <a:blip r:embed="rId4" cstate="print"/>
          <a:srcRect/>
          <a:stretch>
            <a:fillRect/>
          </a:stretch>
        </p:blipFill>
        <p:spPr bwMode="auto">
          <a:xfrm>
            <a:off x="5067300" y="2971800"/>
            <a:ext cx="2538413" cy="35814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CEE925F-05CB-4C93-81C4-72259650ADB8}" type="slidenum">
              <a:rPr lang="en-US"/>
              <a:pPr/>
              <a:t>29</a:t>
            </a:fld>
            <a:endParaRPr lang="en-US"/>
          </a:p>
        </p:txBody>
      </p:sp>
      <p:sp>
        <p:nvSpPr>
          <p:cNvPr id="134146" name="Rectangle 2"/>
          <p:cNvSpPr>
            <a:spLocks noGrp="1" noChangeArrowheads="1"/>
          </p:cNvSpPr>
          <p:nvPr>
            <p:ph type="title"/>
          </p:nvPr>
        </p:nvSpPr>
        <p:spPr/>
        <p:txBody>
          <a:bodyPr anchor="ctr"/>
          <a:lstStyle/>
          <a:p>
            <a:r>
              <a:rPr lang="en-US" dirty="0"/>
              <a:t>How Did We Get Here?   (Cont’d)</a:t>
            </a:r>
          </a:p>
        </p:txBody>
      </p:sp>
      <p:sp>
        <p:nvSpPr>
          <p:cNvPr id="134147" name="Rectangle 3"/>
          <p:cNvSpPr>
            <a:spLocks noGrp="1" noChangeArrowheads="1"/>
          </p:cNvSpPr>
          <p:nvPr>
            <p:ph type="body" idx="1"/>
          </p:nvPr>
        </p:nvSpPr>
        <p:spPr>
          <a:xfrm>
            <a:off x="685800" y="1981200"/>
            <a:ext cx="3771900" cy="1143000"/>
          </a:xfrm>
        </p:spPr>
        <p:txBody>
          <a:bodyPr/>
          <a:lstStyle/>
          <a:p>
            <a:r>
              <a:rPr lang="en-US" sz="2800"/>
              <a:t>Fixtures less than 50 percent efficient</a:t>
            </a:r>
          </a:p>
        </p:txBody>
      </p:sp>
      <p:pic>
        <p:nvPicPr>
          <p:cNvPr id="134148" name="Picture 4" descr="globe1"/>
          <p:cNvPicPr>
            <a:picLocks noChangeAspect="1" noChangeArrowheads="1"/>
          </p:cNvPicPr>
          <p:nvPr/>
        </p:nvPicPr>
        <p:blipFill>
          <a:blip r:embed="rId2" cstate="print"/>
          <a:srcRect/>
          <a:stretch>
            <a:fillRect/>
          </a:stretch>
        </p:blipFill>
        <p:spPr bwMode="auto">
          <a:xfrm>
            <a:off x="4686300" y="1752600"/>
            <a:ext cx="3049588" cy="4953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82B85176-EA52-4E39-A3E9-EF522ECB6EF6}" type="slidenum">
              <a:rPr lang="en-US"/>
              <a:pPr/>
              <a:t>30</a:t>
            </a:fld>
            <a:endParaRPr lang="en-US"/>
          </a:p>
        </p:txBody>
      </p:sp>
      <p:pic>
        <p:nvPicPr>
          <p:cNvPr id="80898" name="Picture 2" descr="ScheetzStation"/>
          <p:cNvPicPr>
            <a:picLocks noChangeAspect="1" noChangeArrowheads="1"/>
          </p:cNvPicPr>
          <p:nvPr/>
        </p:nvPicPr>
        <p:blipFill>
          <a:blip r:embed="rId3" cstate="print"/>
          <a:srcRect t="19955" b="19955"/>
          <a:stretch>
            <a:fillRect/>
          </a:stretch>
        </p:blipFill>
        <p:spPr bwMode="auto">
          <a:xfrm>
            <a:off x="876300" y="2590800"/>
            <a:ext cx="8763000" cy="3581400"/>
          </a:xfrm>
          <a:prstGeom prst="rect">
            <a:avLst/>
          </a:prstGeom>
          <a:noFill/>
          <a:ln w="9525">
            <a:noFill/>
            <a:miter lim="800000"/>
            <a:headEnd/>
            <a:tailEnd/>
          </a:ln>
        </p:spPr>
      </p:pic>
      <p:sp>
        <p:nvSpPr>
          <p:cNvPr id="80899" name="Text Box 3"/>
          <p:cNvSpPr txBox="1">
            <a:spLocks noChangeArrowheads="1"/>
          </p:cNvSpPr>
          <p:nvPr/>
        </p:nvSpPr>
        <p:spPr bwMode="auto">
          <a:xfrm>
            <a:off x="798513" y="1733550"/>
            <a:ext cx="8534400" cy="641350"/>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dirty="0">
                <a:solidFill>
                  <a:schemeClr val="tx1"/>
                </a:solidFill>
              </a:rPr>
              <a:t>Glare is being used as “advertising”</a:t>
            </a:r>
          </a:p>
        </p:txBody>
      </p:sp>
      <p:sp>
        <p:nvSpPr>
          <p:cNvPr id="80900" name="Rectangle 4"/>
          <p:cNvSpPr>
            <a:spLocks noChangeArrowheads="1"/>
          </p:cNvSpPr>
          <p:nvPr/>
        </p:nvSpPr>
        <p:spPr bwMode="auto">
          <a:xfrm>
            <a:off x="1409700" y="438150"/>
            <a:ext cx="7923213" cy="762000"/>
          </a:xfrm>
          <a:prstGeom prst="rect">
            <a:avLst/>
          </a:prstGeom>
          <a:noFill/>
          <a:ln w="12700">
            <a:noFill/>
            <a:miter lim="800000"/>
            <a:headEnd type="none" w="sm" len="sm"/>
            <a:tailEnd type="none" w="sm" len="sm"/>
          </a:ln>
          <a:effectLst/>
        </p:spPr>
        <p:txBody>
          <a:bodyPr wrap="none">
            <a:spAutoFit/>
          </a:bodyPr>
          <a:lstStyle/>
          <a:p>
            <a:r>
              <a:rPr lang="en-US" sz="4400">
                <a:solidFill>
                  <a:schemeClr val="tx2"/>
                </a:solidFill>
                <a:latin typeface="Times New Roman" pitchFamily="18" charset="0"/>
              </a:rPr>
              <a:t>How Did We Get Here?   (Cont’d)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B15B5EE-E106-40B2-B72F-287BE21D60C1}" type="slidenum">
              <a:rPr lang="en-US"/>
              <a:pPr/>
              <a:t>31</a:t>
            </a:fld>
            <a:endParaRPr lang="en-US"/>
          </a:p>
        </p:txBody>
      </p:sp>
      <p:sp>
        <p:nvSpPr>
          <p:cNvPr id="24578" name="Rectangle 2"/>
          <p:cNvSpPr>
            <a:spLocks noGrp="1" noChangeArrowheads="1"/>
          </p:cNvSpPr>
          <p:nvPr>
            <p:ph type="title"/>
          </p:nvPr>
        </p:nvSpPr>
        <p:spPr>
          <a:noFill/>
          <a:ln/>
        </p:spPr>
        <p:txBody>
          <a:bodyPr/>
          <a:lstStyle/>
          <a:p>
            <a:r>
              <a:rPr lang="en-US" sz="4000"/>
              <a:t>Impacts of Poor Outdoor Lighting Practices</a:t>
            </a:r>
          </a:p>
        </p:txBody>
      </p:sp>
      <p:sp>
        <p:nvSpPr>
          <p:cNvPr id="24579" name="Rectangle 3"/>
          <p:cNvSpPr>
            <a:spLocks noGrp="1" noChangeArrowheads="1"/>
          </p:cNvSpPr>
          <p:nvPr>
            <p:ph type="body" idx="1"/>
          </p:nvPr>
        </p:nvSpPr>
        <p:spPr>
          <a:xfrm>
            <a:off x="419101" y="2057400"/>
            <a:ext cx="8077200" cy="4114800"/>
          </a:xfrm>
          <a:noFill/>
          <a:ln/>
        </p:spPr>
        <p:txBody>
          <a:bodyPr/>
          <a:lstStyle/>
          <a:p>
            <a:pPr>
              <a:spcAft>
                <a:spcPct val="30000"/>
              </a:spcAft>
              <a:buSzTx/>
              <a:buFont typeface="Wingdings" pitchFamily="2" charset="2"/>
              <a:buChar char="§"/>
            </a:pPr>
            <a:r>
              <a:rPr lang="en-US" dirty="0"/>
              <a:t>Safety/Security</a:t>
            </a:r>
          </a:p>
          <a:p>
            <a:pPr lvl="1">
              <a:spcAft>
                <a:spcPct val="80000"/>
              </a:spcAft>
              <a:buSzTx/>
              <a:buFont typeface="Wingdings" pitchFamily="2" charset="2"/>
              <a:buChar char="§"/>
            </a:pPr>
            <a:r>
              <a:rPr lang="en-US" dirty="0"/>
              <a:t>Glare and deep shadows </a:t>
            </a:r>
            <a:r>
              <a:rPr lang="en-US" i="1" dirty="0"/>
              <a:t>limit</a:t>
            </a:r>
            <a:r>
              <a:rPr lang="en-US" dirty="0"/>
              <a:t> visibility</a:t>
            </a:r>
          </a:p>
          <a:p>
            <a:pPr>
              <a:spcBef>
                <a:spcPct val="40000"/>
              </a:spcBef>
              <a:buSzTx/>
              <a:buFont typeface="Wingdings" pitchFamily="2" charset="2"/>
              <a:buChar char="§"/>
            </a:pPr>
            <a:r>
              <a:rPr lang="en-US" dirty="0"/>
              <a:t>Social</a:t>
            </a:r>
          </a:p>
          <a:p>
            <a:pPr lvl="1">
              <a:buSzTx/>
              <a:buFont typeface="Wingdings" pitchFamily="2" charset="2"/>
              <a:buChar char="§"/>
            </a:pPr>
            <a:r>
              <a:rPr lang="en-US" dirty="0"/>
              <a:t>Aesthetic Blight - Visual Clutter</a:t>
            </a:r>
          </a:p>
          <a:p>
            <a:pPr lvl="1">
              <a:buSzTx/>
              <a:buFont typeface="Wingdings" pitchFamily="2" charset="2"/>
              <a:buChar char="§"/>
            </a:pPr>
            <a:r>
              <a:rPr lang="en-US" dirty="0"/>
              <a:t>Light trespass</a:t>
            </a:r>
          </a:p>
          <a:p>
            <a:pPr lvl="1">
              <a:buSzTx/>
              <a:buFont typeface="Wingdings" pitchFamily="2" charset="2"/>
              <a:buChar char="§"/>
            </a:pPr>
            <a:r>
              <a:rPr lang="en-US" dirty="0"/>
              <a:t>Visual comfort is lacking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A703748-186D-4DED-9593-73860D561146}" type="slidenum">
              <a:rPr lang="en-US"/>
              <a:pPr/>
              <a:t>32</a:t>
            </a:fld>
            <a:endParaRPr lang="en-US"/>
          </a:p>
        </p:txBody>
      </p:sp>
      <p:sp>
        <p:nvSpPr>
          <p:cNvPr id="129026" name="Rectangle 2"/>
          <p:cNvSpPr>
            <a:spLocks noGrp="1" noChangeArrowheads="1"/>
          </p:cNvSpPr>
          <p:nvPr>
            <p:ph type="title"/>
          </p:nvPr>
        </p:nvSpPr>
        <p:spPr/>
        <p:txBody>
          <a:bodyPr/>
          <a:lstStyle/>
          <a:p>
            <a:endParaRPr lang="en-US"/>
          </a:p>
        </p:txBody>
      </p:sp>
      <p:sp>
        <p:nvSpPr>
          <p:cNvPr id="129027" name="Rectangle 3"/>
          <p:cNvSpPr>
            <a:spLocks noGrp="1" noChangeArrowheads="1"/>
          </p:cNvSpPr>
          <p:nvPr>
            <p:ph type="body" idx="1"/>
          </p:nvPr>
        </p:nvSpPr>
        <p:spPr>
          <a:xfrm>
            <a:off x="3238500" y="6324600"/>
            <a:ext cx="4686300" cy="381000"/>
          </a:xfrm>
        </p:spPr>
        <p:txBody>
          <a:bodyPr/>
          <a:lstStyle/>
          <a:p>
            <a:pPr>
              <a:lnSpc>
                <a:spcPct val="80000"/>
              </a:lnSpc>
            </a:pPr>
            <a:r>
              <a:rPr lang="en-US" sz="2000"/>
              <a:t>Visual Clutter</a:t>
            </a:r>
          </a:p>
        </p:txBody>
      </p:sp>
      <p:pic>
        <p:nvPicPr>
          <p:cNvPr id="129028" name="Picture 4" descr="times-square01"/>
          <p:cNvPicPr>
            <a:picLocks noChangeAspect="1" noChangeArrowheads="1"/>
          </p:cNvPicPr>
          <p:nvPr/>
        </p:nvPicPr>
        <p:blipFill>
          <a:blip r:embed="rId2" cstate="print"/>
          <a:srcRect/>
          <a:stretch>
            <a:fillRect/>
          </a:stretch>
        </p:blipFill>
        <p:spPr bwMode="auto">
          <a:xfrm>
            <a:off x="495300" y="0"/>
            <a:ext cx="9372600" cy="62484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C80C0E2-D152-4E5F-AC1A-B5E8EFB0BC5B}" type="slidenum">
              <a:rPr lang="en-US"/>
              <a:pPr/>
              <a:t>33</a:t>
            </a:fld>
            <a:endParaRPr lang="en-US"/>
          </a:p>
        </p:txBody>
      </p:sp>
      <p:sp>
        <p:nvSpPr>
          <p:cNvPr id="26626" name="Rectangle 2"/>
          <p:cNvSpPr>
            <a:spLocks noGrp="1" noChangeArrowheads="1"/>
          </p:cNvSpPr>
          <p:nvPr>
            <p:ph type="title"/>
          </p:nvPr>
        </p:nvSpPr>
        <p:spPr>
          <a:noFill/>
          <a:ln/>
        </p:spPr>
        <p:txBody>
          <a:bodyPr/>
          <a:lstStyle/>
          <a:p>
            <a:r>
              <a:rPr lang="en-US" sz="4000"/>
              <a:t>Impacts of Poor Outdoor Lighting Practices (Cont’d)</a:t>
            </a:r>
          </a:p>
        </p:txBody>
      </p:sp>
      <p:sp>
        <p:nvSpPr>
          <p:cNvPr id="26627" name="Rectangle 3"/>
          <p:cNvSpPr>
            <a:spLocks noGrp="1" noChangeArrowheads="1"/>
          </p:cNvSpPr>
          <p:nvPr>
            <p:ph type="body" idx="1"/>
          </p:nvPr>
        </p:nvSpPr>
        <p:spPr>
          <a:xfrm>
            <a:off x="495300" y="1752600"/>
            <a:ext cx="9410700" cy="4419600"/>
          </a:xfrm>
          <a:noFill/>
          <a:ln/>
        </p:spPr>
        <p:txBody>
          <a:bodyPr/>
          <a:lstStyle/>
          <a:p>
            <a:pPr>
              <a:lnSpc>
                <a:spcPct val="90000"/>
              </a:lnSpc>
              <a:spcAft>
                <a:spcPct val="20000"/>
              </a:spcAft>
              <a:buSzTx/>
              <a:buFont typeface="Wingdings" pitchFamily="2" charset="2"/>
              <a:buChar char="§"/>
            </a:pPr>
            <a:r>
              <a:rPr lang="en-US" dirty="0"/>
              <a:t>Economic</a:t>
            </a:r>
          </a:p>
          <a:p>
            <a:pPr lvl="1">
              <a:lnSpc>
                <a:spcPct val="90000"/>
              </a:lnSpc>
              <a:spcAft>
                <a:spcPct val="50000"/>
              </a:spcAft>
              <a:buSzTx/>
              <a:buFont typeface="Wingdings" pitchFamily="2" charset="2"/>
              <a:buChar char="§"/>
            </a:pPr>
            <a:r>
              <a:rPr lang="en-US" dirty="0"/>
              <a:t>Billions of energy dollars wasted on </a:t>
            </a:r>
            <a:r>
              <a:rPr lang="en-US" i="1" dirty="0"/>
              <a:t>careless</a:t>
            </a:r>
            <a:r>
              <a:rPr lang="en-US" dirty="0"/>
              <a:t> and </a:t>
            </a:r>
            <a:r>
              <a:rPr lang="en-US" i="1" dirty="0"/>
              <a:t>excessive</a:t>
            </a:r>
            <a:r>
              <a:rPr lang="en-US" dirty="0"/>
              <a:t> use of outdoor lighting</a:t>
            </a:r>
          </a:p>
          <a:p>
            <a:pPr lvl="1">
              <a:lnSpc>
                <a:spcPct val="90000"/>
              </a:lnSpc>
              <a:spcAft>
                <a:spcPct val="50000"/>
              </a:spcAft>
              <a:buSzTx/>
              <a:buFont typeface="Wingdings" pitchFamily="2" charset="2"/>
              <a:buChar char="§"/>
            </a:pPr>
            <a:r>
              <a:rPr lang="en-US" dirty="0"/>
              <a:t>An </a:t>
            </a:r>
            <a:r>
              <a:rPr lang="en-US"/>
              <a:t>estimated $7.4 </a:t>
            </a:r>
            <a:r>
              <a:rPr lang="en-US" dirty="0"/>
              <a:t>billion </a:t>
            </a:r>
            <a:r>
              <a:rPr lang="en-US" i="1" dirty="0"/>
              <a:t>wasted annually</a:t>
            </a:r>
            <a:r>
              <a:rPr lang="en-US" dirty="0"/>
              <a:t> in the U.S.</a:t>
            </a:r>
          </a:p>
          <a:p>
            <a:pPr lvl="1">
              <a:lnSpc>
                <a:spcPct val="90000"/>
              </a:lnSpc>
              <a:spcAft>
                <a:spcPct val="50000"/>
              </a:spcAft>
              <a:buSzTx/>
              <a:buFont typeface="Wingdings" pitchFamily="2" charset="2"/>
              <a:buChar char="§"/>
            </a:pPr>
            <a:r>
              <a:rPr lang="en-US" dirty="0"/>
              <a:t>Pennsylvania’s share is about $250 million </a:t>
            </a:r>
            <a:r>
              <a:rPr lang="en-US" i="1" dirty="0"/>
              <a:t>per yr</a:t>
            </a:r>
          </a:p>
          <a:p>
            <a:pPr lvl="2">
              <a:lnSpc>
                <a:spcPct val="90000"/>
              </a:lnSpc>
              <a:spcAft>
                <a:spcPct val="50000"/>
              </a:spcAft>
              <a:buFont typeface="Wingdings" pitchFamily="2" charset="2"/>
              <a:buChar char="§"/>
            </a:pPr>
            <a:r>
              <a:rPr lang="en-US" dirty="0"/>
              <a:t>Approx. 2.5 billion kilowatt-hours</a:t>
            </a:r>
          </a:p>
          <a:p>
            <a:pPr lvl="2">
              <a:lnSpc>
                <a:spcPct val="90000"/>
              </a:lnSpc>
              <a:spcAft>
                <a:spcPct val="50000"/>
              </a:spcAft>
              <a:buFont typeface="Wingdings" pitchFamily="2" charset="2"/>
              <a:buChar char="§"/>
            </a:pPr>
            <a:r>
              <a:rPr lang="en-US" dirty="0"/>
              <a:t>Approx. 1.25 million </a:t>
            </a:r>
            <a:r>
              <a:rPr lang="en-US" i="1" dirty="0"/>
              <a:t>tons</a:t>
            </a:r>
            <a:r>
              <a:rPr lang="en-US" dirty="0"/>
              <a:t> if generated by coal (at 2000 kWh per ton)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0D4ABC27-7052-48E0-BAA3-9BA940AFA361}" type="slidenum">
              <a:rPr lang="en-US"/>
              <a:pPr/>
              <a:t>34</a:t>
            </a:fld>
            <a:endParaRPr lang="en-US"/>
          </a:p>
        </p:txBody>
      </p:sp>
      <p:pic>
        <p:nvPicPr>
          <p:cNvPr id="125956" name="Picture 4" descr="SmokeStacks"/>
          <p:cNvPicPr>
            <a:picLocks noChangeAspect="1" noChangeArrowheads="1"/>
          </p:cNvPicPr>
          <p:nvPr/>
        </p:nvPicPr>
        <p:blipFill>
          <a:blip r:embed="rId2" cstate="print"/>
          <a:srcRect/>
          <a:stretch>
            <a:fillRect/>
          </a:stretch>
        </p:blipFill>
        <p:spPr bwMode="auto">
          <a:xfrm>
            <a:off x="0" y="0"/>
            <a:ext cx="10287000" cy="6858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925FC074-E04D-48BD-9B7A-6D643FABAAAE}" type="slidenum">
              <a:rPr lang="en-US"/>
              <a:pPr/>
              <a:t>35</a:t>
            </a:fld>
            <a:endParaRPr lang="en-US"/>
          </a:p>
        </p:txBody>
      </p:sp>
      <p:pic>
        <p:nvPicPr>
          <p:cNvPr id="135172" name="Picture 4" descr="US_electricity_demand_2008_2030"/>
          <p:cNvPicPr>
            <a:picLocks noChangeAspect="1" noChangeArrowheads="1"/>
          </p:cNvPicPr>
          <p:nvPr/>
        </p:nvPicPr>
        <p:blipFill>
          <a:blip r:embed="rId2" cstate="print"/>
          <a:srcRect/>
          <a:stretch>
            <a:fillRect/>
          </a:stretch>
        </p:blipFill>
        <p:spPr bwMode="auto">
          <a:xfrm>
            <a:off x="876300" y="0"/>
            <a:ext cx="8229600" cy="6678613"/>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540CCCE-2E70-455A-A8B7-B6F3F939D9EB}" type="slidenum">
              <a:rPr lang="en-US"/>
              <a:pPr/>
              <a:t>36</a:t>
            </a:fld>
            <a:endParaRPr lang="en-US"/>
          </a:p>
        </p:txBody>
      </p:sp>
      <p:sp>
        <p:nvSpPr>
          <p:cNvPr id="68610" name="Rectangle 2"/>
          <p:cNvSpPr>
            <a:spLocks noGrp="1" noChangeArrowheads="1"/>
          </p:cNvSpPr>
          <p:nvPr>
            <p:ph type="title"/>
          </p:nvPr>
        </p:nvSpPr>
        <p:spPr/>
        <p:txBody>
          <a:bodyPr/>
          <a:lstStyle/>
          <a:p>
            <a:r>
              <a:rPr lang="en-US" sz="4000"/>
              <a:t>Impacts of Poor Outdoor Lighting Practices (Cont’d)</a:t>
            </a:r>
          </a:p>
        </p:txBody>
      </p:sp>
      <p:sp>
        <p:nvSpPr>
          <p:cNvPr id="68611" name="Rectangle 3"/>
          <p:cNvSpPr>
            <a:spLocks noGrp="1" noChangeArrowheads="1"/>
          </p:cNvSpPr>
          <p:nvPr>
            <p:ph type="body" idx="1"/>
          </p:nvPr>
        </p:nvSpPr>
        <p:spPr>
          <a:xfrm>
            <a:off x="190500" y="1600200"/>
            <a:ext cx="9906000" cy="4724400"/>
          </a:xfrm>
        </p:spPr>
        <p:txBody>
          <a:bodyPr/>
          <a:lstStyle/>
          <a:p>
            <a:pPr>
              <a:lnSpc>
                <a:spcPct val="90000"/>
              </a:lnSpc>
              <a:spcBef>
                <a:spcPct val="40000"/>
              </a:spcBef>
              <a:spcAft>
                <a:spcPct val="20000"/>
              </a:spcAft>
              <a:buSzTx/>
              <a:buFont typeface="Wingdings" pitchFamily="2" charset="2"/>
              <a:buChar char="§"/>
            </a:pPr>
            <a:r>
              <a:rPr lang="en-US" dirty="0"/>
              <a:t>Human Health</a:t>
            </a:r>
          </a:p>
          <a:p>
            <a:pPr lvl="1">
              <a:lnSpc>
                <a:spcPct val="90000"/>
              </a:lnSpc>
              <a:spcAft>
                <a:spcPts val="600"/>
              </a:spcAft>
              <a:buSzTx/>
              <a:buFont typeface="Wingdings" pitchFamily="2" charset="2"/>
              <a:buChar char="§"/>
            </a:pPr>
            <a:r>
              <a:rPr lang="en-US" sz="2400" dirty="0"/>
              <a:t>All living things are adapted to a daily cycle of sunlight and darkness due to the earth’s rotation – “plankton to primates”</a:t>
            </a:r>
          </a:p>
          <a:p>
            <a:pPr lvl="1">
              <a:lnSpc>
                <a:spcPct val="90000"/>
              </a:lnSpc>
              <a:spcBef>
                <a:spcPct val="30000"/>
              </a:spcBef>
              <a:spcAft>
                <a:spcPct val="45000"/>
              </a:spcAft>
              <a:buSzTx/>
              <a:buFont typeface="Wingdings" pitchFamily="2" charset="2"/>
              <a:buChar char="§"/>
            </a:pPr>
            <a:r>
              <a:rPr lang="en-US" sz="2400" dirty="0"/>
              <a:t>Daytime exposure to sunlight resets human “clock” via non-visual receptors in retina – “Circadian Rhythm“</a:t>
            </a:r>
          </a:p>
          <a:p>
            <a:pPr lvl="1">
              <a:lnSpc>
                <a:spcPct val="90000"/>
              </a:lnSpc>
              <a:spcBef>
                <a:spcPct val="30000"/>
              </a:spcBef>
              <a:spcAft>
                <a:spcPct val="45000"/>
              </a:spcAft>
              <a:buSzTx/>
              <a:buFont typeface="Wingdings" pitchFamily="2" charset="2"/>
              <a:buChar char="§"/>
            </a:pPr>
            <a:r>
              <a:rPr lang="en-US" sz="2400" dirty="0"/>
              <a:t>Melatonin produced mostly between midnight and dawn.  Melatonin has been shown to be </a:t>
            </a:r>
            <a:r>
              <a:rPr lang="en-US" sz="2400" i="1" dirty="0"/>
              <a:t>cancer-protective</a:t>
            </a:r>
            <a:r>
              <a:rPr lang="en-US" sz="2400" dirty="0"/>
              <a:t> in humans</a:t>
            </a:r>
          </a:p>
          <a:p>
            <a:pPr lvl="1">
              <a:lnSpc>
                <a:spcPct val="90000"/>
              </a:lnSpc>
              <a:spcBef>
                <a:spcPct val="30000"/>
              </a:spcBef>
              <a:spcAft>
                <a:spcPct val="45000"/>
              </a:spcAft>
              <a:buSzTx/>
              <a:buFont typeface="Wingdings" pitchFamily="2" charset="2"/>
              <a:buChar char="§"/>
            </a:pPr>
            <a:r>
              <a:rPr lang="en-US" sz="2400" dirty="0"/>
              <a:t>Exposure to light </a:t>
            </a:r>
            <a:r>
              <a:rPr lang="en-US" sz="2400" i="1" dirty="0"/>
              <a:t>both</a:t>
            </a:r>
            <a:r>
              <a:rPr lang="en-US" sz="2400" dirty="0"/>
              <a:t> day and night can suppress melatonin production, particularly blue light (night shift workers)</a:t>
            </a:r>
          </a:p>
          <a:p>
            <a:pPr lvl="1">
              <a:lnSpc>
                <a:spcPct val="90000"/>
              </a:lnSpc>
              <a:spcBef>
                <a:spcPct val="30000"/>
              </a:spcBef>
              <a:spcAft>
                <a:spcPct val="45000"/>
              </a:spcAft>
              <a:buSzTx/>
              <a:buFont typeface="Wingdings" pitchFamily="2" charset="2"/>
              <a:buChar char="§"/>
            </a:pPr>
            <a:r>
              <a:rPr lang="en-US" sz="2400" dirty="0"/>
              <a:t>Intensity, spectrum, duration and timing – Int’l Space Station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540CCCE-2E70-455A-A8B7-B6F3F939D9EB}" type="slidenum">
              <a:rPr lang="en-US"/>
              <a:pPr/>
              <a:t>37</a:t>
            </a:fld>
            <a:endParaRPr lang="en-US"/>
          </a:p>
        </p:txBody>
      </p:sp>
      <p:sp>
        <p:nvSpPr>
          <p:cNvPr id="68610" name="Rectangle 2"/>
          <p:cNvSpPr>
            <a:spLocks noGrp="1" noChangeArrowheads="1"/>
          </p:cNvSpPr>
          <p:nvPr>
            <p:ph type="title"/>
          </p:nvPr>
        </p:nvSpPr>
        <p:spPr/>
        <p:txBody>
          <a:bodyPr/>
          <a:lstStyle/>
          <a:p>
            <a:r>
              <a:rPr lang="en-US" sz="4000"/>
              <a:t>Impacts of Poor Outdoor Lighting Practices (Cont’d)</a:t>
            </a:r>
          </a:p>
        </p:txBody>
      </p:sp>
      <p:sp>
        <p:nvSpPr>
          <p:cNvPr id="68611" name="Rectangle 3"/>
          <p:cNvSpPr>
            <a:spLocks noGrp="1" noChangeArrowheads="1"/>
          </p:cNvSpPr>
          <p:nvPr>
            <p:ph type="body" idx="1"/>
          </p:nvPr>
        </p:nvSpPr>
        <p:spPr>
          <a:xfrm>
            <a:off x="114300" y="1752600"/>
            <a:ext cx="10058400" cy="4191000"/>
          </a:xfrm>
        </p:spPr>
        <p:txBody>
          <a:bodyPr/>
          <a:lstStyle/>
          <a:p>
            <a:pPr>
              <a:lnSpc>
                <a:spcPct val="90000"/>
              </a:lnSpc>
              <a:spcBef>
                <a:spcPct val="40000"/>
              </a:spcBef>
              <a:spcAft>
                <a:spcPct val="20000"/>
              </a:spcAft>
              <a:buSzTx/>
              <a:buFont typeface="Wingdings" pitchFamily="2" charset="2"/>
              <a:buChar char="§"/>
            </a:pPr>
            <a:r>
              <a:rPr lang="en-US" dirty="0"/>
              <a:t>Environmental</a:t>
            </a:r>
          </a:p>
          <a:p>
            <a:pPr lvl="1">
              <a:lnSpc>
                <a:spcPct val="90000"/>
              </a:lnSpc>
              <a:spcAft>
                <a:spcPct val="45000"/>
              </a:spcAft>
              <a:buSzTx/>
              <a:buFont typeface="Wingdings" pitchFamily="2" charset="2"/>
              <a:buChar char="§"/>
            </a:pPr>
            <a:r>
              <a:rPr lang="en-US" dirty="0"/>
              <a:t>Pollution from unnecessary electric power generation</a:t>
            </a:r>
          </a:p>
          <a:p>
            <a:pPr lvl="1">
              <a:lnSpc>
                <a:spcPct val="90000"/>
              </a:lnSpc>
              <a:spcBef>
                <a:spcPct val="30000"/>
              </a:spcBef>
              <a:spcAft>
                <a:spcPct val="45000"/>
              </a:spcAft>
              <a:buSzTx/>
              <a:buFont typeface="Wingdings" pitchFamily="2" charset="2"/>
              <a:buChar char="§"/>
            </a:pPr>
            <a:r>
              <a:rPr lang="en-US" dirty="0"/>
              <a:t>Negative impact on nocturnal animals and migratory birds</a:t>
            </a:r>
          </a:p>
          <a:p>
            <a:pPr lvl="1">
              <a:lnSpc>
                <a:spcPct val="90000"/>
              </a:lnSpc>
              <a:spcBef>
                <a:spcPct val="30000"/>
              </a:spcBef>
              <a:spcAft>
                <a:spcPct val="45000"/>
              </a:spcAft>
              <a:buSzTx/>
              <a:buFont typeface="Wingdings" pitchFamily="2" charset="2"/>
              <a:buChar char="§"/>
            </a:pPr>
            <a:r>
              <a:rPr lang="en-US" dirty="0"/>
              <a:t>Negative impact on plant life and pollinators</a:t>
            </a:r>
          </a:p>
          <a:p>
            <a:pPr lvl="1">
              <a:lnSpc>
                <a:spcPct val="90000"/>
              </a:lnSpc>
              <a:spcBef>
                <a:spcPct val="30000"/>
              </a:spcBef>
              <a:spcAft>
                <a:spcPct val="45000"/>
              </a:spcAft>
              <a:buSzTx/>
              <a:buFont typeface="Wingdings" pitchFamily="2" charset="2"/>
              <a:buChar char="§"/>
            </a:pPr>
            <a:r>
              <a:rPr lang="en-US" dirty="0"/>
              <a:t>Exposure to light at night can adversely affect human health (melatonin suppression)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5ED93-0A4B-450E-9E95-AE7D719A37E8}" type="slidenum">
              <a:rPr lang="en-US"/>
              <a:pPr/>
              <a:t>38</a:t>
            </a:fld>
            <a:endParaRPr lang="en-US"/>
          </a:p>
        </p:txBody>
      </p:sp>
      <p:pic>
        <p:nvPicPr>
          <p:cNvPr id="115714" name="Picture 2" descr="UrbanWildlandsConferenceAbstracts"/>
          <p:cNvPicPr>
            <a:picLocks noChangeAspect="1" noChangeArrowheads="1"/>
          </p:cNvPicPr>
          <p:nvPr/>
        </p:nvPicPr>
        <p:blipFill>
          <a:blip r:embed="rId2" cstate="print"/>
          <a:srcRect/>
          <a:stretch>
            <a:fillRect/>
          </a:stretch>
        </p:blipFill>
        <p:spPr bwMode="auto">
          <a:xfrm>
            <a:off x="114300" y="0"/>
            <a:ext cx="10058400" cy="6827838"/>
          </a:xfrm>
          <a:prstGeom prst="rect">
            <a:avLst/>
          </a:prstGeom>
          <a:noFill/>
        </p:spPr>
      </p:pic>
      <p:sp>
        <p:nvSpPr>
          <p:cNvPr id="115715" name="Text Box 3"/>
          <p:cNvSpPr txBox="1">
            <a:spLocks noChangeArrowheads="1"/>
          </p:cNvSpPr>
          <p:nvPr/>
        </p:nvSpPr>
        <p:spPr bwMode="auto">
          <a:xfrm>
            <a:off x="2324100" y="5943600"/>
            <a:ext cx="5219700" cy="396875"/>
          </a:xfrm>
          <a:prstGeom prst="rect">
            <a:avLst/>
          </a:prstGeom>
          <a:noFill/>
          <a:ln w="12700">
            <a:noFill/>
            <a:miter lim="800000"/>
            <a:headEnd type="none" w="sm" len="sm"/>
            <a:tailEnd type="none" w="sm" len="sm"/>
          </a:ln>
          <a:effectLst/>
        </p:spPr>
        <p:txBody>
          <a:bodyPr wrap="none">
            <a:spAutoFit/>
          </a:bodyPr>
          <a:lstStyle/>
          <a:p>
            <a:r>
              <a:rPr lang="en-US" sz="2000" dirty="0">
                <a:solidFill>
                  <a:schemeClr val="bg2"/>
                </a:solidFill>
              </a:rPr>
              <a:t>http://www.urbanwildlands.org/abstracts.html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33CF307-914B-43A7-A574-36C57D100628}" type="slidenum">
              <a:rPr lang="en-US"/>
              <a:pPr/>
              <a:t>39</a:t>
            </a:fld>
            <a:endParaRPr lang="en-US"/>
          </a:p>
        </p:txBody>
      </p:sp>
      <p:sp>
        <p:nvSpPr>
          <p:cNvPr id="116738" name="Rectangle 2"/>
          <p:cNvSpPr>
            <a:spLocks noGrp="1" noChangeArrowheads="1"/>
          </p:cNvSpPr>
          <p:nvPr>
            <p:ph type="title"/>
          </p:nvPr>
        </p:nvSpPr>
        <p:spPr/>
        <p:txBody>
          <a:bodyPr anchor="ctr"/>
          <a:lstStyle/>
          <a:p>
            <a:r>
              <a:rPr lang="en-US" sz="4000" dirty="0"/>
              <a:t>Light Trespass Lawsuit - Pennsylvania</a:t>
            </a:r>
          </a:p>
        </p:txBody>
      </p:sp>
      <p:sp>
        <p:nvSpPr>
          <p:cNvPr id="116739" name="Rectangle 3"/>
          <p:cNvSpPr>
            <a:spLocks noGrp="1" noChangeArrowheads="1"/>
          </p:cNvSpPr>
          <p:nvPr>
            <p:ph type="body" idx="1"/>
          </p:nvPr>
        </p:nvSpPr>
        <p:spPr>
          <a:xfrm>
            <a:off x="419100" y="1981200"/>
            <a:ext cx="9248775" cy="4114800"/>
          </a:xfrm>
        </p:spPr>
        <p:txBody>
          <a:bodyPr/>
          <a:lstStyle/>
          <a:p>
            <a:pPr>
              <a:lnSpc>
                <a:spcPct val="75000"/>
              </a:lnSpc>
              <a:buFont typeface="Wingdings" pitchFamily="2" charset="2"/>
              <a:buChar char="§"/>
            </a:pPr>
            <a:r>
              <a:rPr lang="en-US" dirty="0"/>
              <a:t>"Montgomery County (PA) Law Reporter"</a:t>
            </a:r>
            <a:br>
              <a:rPr lang="en-US" dirty="0"/>
            </a:br>
            <a:br>
              <a:rPr lang="en-US" dirty="0"/>
            </a:br>
            <a:r>
              <a:rPr lang="en-US" dirty="0"/>
              <a:t>Judge </a:t>
            </a:r>
            <a:r>
              <a:rPr lang="en-US" dirty="0" err="1"/>
              <a:t>Honeyman</a:t>
            </a:r>
            <a:r>
              <a:rPr lang="en-US" dirty="0"/>
              <a:t>, February 1, 1968  (page 142)</a:t>
            </a:r>
            <a:br>
              <a:rPr lang="en-US" dirty="0"/>
            </a:br>
            <a:br>
              <a:rPr lang="en-US" dirty="0"/>
            </a:br>
            <a:r>
              <a:rPr lang="en-US" dirty="0" err="1"/>
              <a:t>Hetzer</a:t>
            </a:r>
            <a:r>
              <a:rPr lang="en-US" dirty="0"/>
              <a:t> et al v. </a:t>
            </a:r>
            <a:r>
              <a:rPr lang="en-US" dirty="0" err="1"/>
              <a:t>Paparo</a:t>
            </a:r>
            <a:r>
              <a:rPr lang="en-US" dirty="0"/>
              <a:t> et al</a:t>
            </a:r>
            <a:br>
              <a:rPr lang="en-US" dirty="0"/>
            </a:br>
            <a:r>
              <a:rPr lang="en-US" dirty="0" err="1"/>
              <a:t>Paparo</a:t>
            </a:r>
            <a:r>
              <a:rPr lang="en-US" dirty="0"/>
              <a:t> et al v. </a:t>
            </a:r>
            <a:r>
              <a:rPr lang="en-US" dirty="0" err="1"/>
              <a:t>Hetzer</a:t>
            </a:r>
            <a:r>
              <a:rPr lang="en-US" dirty="0"/>
              <a:t> et al</a:t>
            </a:r>
            <a:br>
              <a:rPr lang="en-US" dirty="0"/>
            </a:br>
            <a:br>
              <a:rPr lang="en-US" dirty="0"/>
            </a:br>
            <a:r>
              <a:rPr lang="en-US" dirty="0"/>
              <a:t>property located on Church Rd., Lafayette Hill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2C8DD0F-129C-441E-B6F7-263F463B3A85}" type="slidenum">
              <a:rPr lang="en-US"/>
              <a:pPr/>
              <a:t>40</a:t>
            </a:fld>
            <a:endParaRPr lang="en-US"/>
          </a:p>
        </p:txBody>
      </p:sp>
      <p:sp>
        <p:nvSpPr>
          <p:cNvPr id="117762" name="Rectangle 2"/>
          <p:cNvSpPr>
            <a:spLocks noGrp="1" noChangeArrowheads="1"/>
          </p:cNvSpPr>
          <p:nvPr>
            <p:ph type="title"/>
          </p:nvPr>
        </p:nvSpPr>
        <p:spPr/>
        <p:txBody>
          <a:bodyPr anchor="ctr"/>
          <a:lstStyle/>
          <a:p>
            <a:r>
              <a:rPr lang="en-US" sz="4000" dirty="0"/>
              <a:t>Light Trespass Lawsuit - Pennsylvania</a:t>
            </a:r>
          </a:p>
        </p:txBody>
      </p:sp>
      <p:sp>
        <p:nvSpPr>
          <p:cNvPr id="117763" name="Rectangle 3"/>
          <p:cNvSpPr>
            <a:spLocks noGrp="1" noChangeArrowheads="1"/>
          </p:cNvSpPr>
          <p:nvPr>
            <p:ph type="body" idx="1"/>
          </p:nvPr>
        </p:nvSpPr>
        <p:spPr/>
        <p:txBody>
          <a:bodyPr/>
          <a:lstStyle/>
          <a:p>
            <a:pPr>
              <a:buFont typeface="Wingdings" pitchFamily="2" charset="2"/>
              <a:buChar char="§"/>
            </a:pPr>
            <a:r>
              <a:rPr lang="en-US" sz="2800"/>
              <a:t>The test for nuisance applied in Hetzer v. Paparo was that if the intensity of the light shining from the adjoining land is strong enough to </a:t>
            </a:r>
            <a:r>
              <a:rPr lang="en-US" sz="2800" i="1"/>
              <a:t>disturb a person of ordinary sensibilities</a:t>
            </a:r>
            <a:r>
              <a:rPr lang="en-US" sz="2800"/>
              <a:t>, it is a nuisance and must be corrected.</a:t>
            </a:r>
          </a:p>
          <a:p>
            <a:pPr>
              <a:buFont typeface="Wingdings" pitchFamily="2" charset="2"/>
              <a:buChar char="§"/>
            </a:pPr>
            <a:r>
              <a:rPr lang="en-US" sz="2800"/>
              <a:t>The court did not recognize any right to protection for persons who were hypersensitive to outdoor lighting.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7F5E435-0545-4977-B97B-B35A03CF00F5}" type="slidenum">
              <a:rPr lang="en-US"/>
              <a:pPr/>
              <a:t>41</a:t>
            </a:fld>
            <a:endParaRPr lang="en-US"/>
          </a:p>
        </p:txBody>
      </p:sp>
      <p:sp>
        <p:nvSpPr>
          <p:cNvPr id="136194" name="Rectangle 2"/>
          <p:cNvSpPr>
            <a:spLocks noGrp="1" noChangeArrowheads="1"/>
          </p:cNvSpPr>
          <p:nvPr>
            <p:ph type="title"/>
          </p:nvPr>
        </p:nvSpPr>
        <p:spPr/>
        <p:txBody>
          <a:bodyPr anchor="ctr"/>
          <a:lstStyle/>
          <a:p>
            <a:r>
              <a:rPr lang="en-US" dirty="0"/>
              <a:t>Light Trespass Lawsuit - Colorado</a:t>
            </a:r>
          </a:p>
        </p:txBody>
      </p:sp>
      <p:sp>
        <p:nvSpPr>
          <p:cNvPr id="136195" name="Rectangle 3"/>
          <p:cNvSpPr>
            <a:spLocks noGrp="1" noChangeArrowheads="1"/>
          </p:cNvSpPr>
          <p:nvPr>
            <p:ph type="body" idx="1"/>
          </p:nvPr>
        </p:nvSpPr>
        <p:spPr/>
        <p:txBody>
          <a:bodyPr/>
          <a:lstStyle/>
          <a:p>
            <a:r>
              <a:rPr lang="en-US"/>
              <a:t>Cash </a:t>
            </a:r>
            <a:r>
              <a:rPr lang="en-US" dirty="0"/>
              <a:t>vs. </a:t>
            </a:r>
            <a:r>
              <a:rPr lang="en-US" dirty="0" err="1"/>
              <a:t>Emich</a:t>
            </a:r>
            <a:r>
              <a:rPr lang="en-US" dirty="0"/>
              <a:t> d.b.a. Elway Chrysler Jeep West &amp; Elway Subaru West, Golden, Colorado </a:t>
            </a:r>
          </a:p>
          <a:p>
            <a:r>
              <a:rPr lang="en-US" dirty="0"/>
              <a:t>Colorado Court of Appeals in Denver. The appealed ruling was announced in September,  2006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608BE53-2ABC-4D4A-994A-710A34EB03EE}" type="slidenum">
              <a:rPr lang="en-US"/>
              <a:pPr/>
              <a:t>42</a:t>
            </a:fld>
            <a:endParaRPr lang="en-US"/>
          </a:p>
        </p:txBody>
      </p:sp>
      <p:sp>
        <p:nvSpPr>
          <p:cNvPr id="137218" name="Rectangle 2"/>
          <p:cNvSpPr>
            <a:spLocks noGrp="1" noChangeArrowheads="1"/>
          </p:cNvSpPr>
          <p:nvPr>
            <p:ph type="title"/>
          </p:nvPr>
        </p:nvSpPr>
        <p:spPr/>
        <p:txBody>
          <a:bodyPr anchor="ctr"/>
          <a:lstStyle/>
          <a:p>
            <a:r>
              <a:rPr lang="en-US" dirty="0"/>
              <a:t>Light Trespass Lawsuit - Colorado</a:t>
            </a:r>
          </a:p>
        </p:txBody>
      </p:sp>
      <p:sp>
        <p:nvSpPr>
          <p:cNvPr id="137219" name="Rectangle 3"/>
          <p:cNvSpPr>
            <a:spLocks noGrp="1" noChangeArrowheads="1"/>
          </p:cNvSpPr>
          <p:nvPr>
            <p:ph type="body" idx="1"/>
          </p:nvPr>
        </p:nvSpPr>
        <p:spPr/>
        <p:txBody>
          <a:bodyPr/>
          <a:lstStyle/>
          <a:p>
            <a:r>
              <a:rPr lang="en-US" dirty="0"/>
              <a:t>The court held that the lights were an actionable nuisance.  The jury also found that the defendants (the car dealerships) were creating, maintaining and/or allowing a nuisance to exist.  </a:t>
            </a:r>
            <a:endParaRPr lang="en-US" i="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5FF4D-B421-F497-3B1B-A9695F7961C7}"/>
              </a:ext>
            </a:extLst>
          </p:cNvPr>
          <p:cNvSpPr>
            <a:spLocks noGrp="1"/>
          </p:cNvSpPr>
          <p:nvPr>
            <p:ph type="title"/>
          </p:nvPr>
        </p:nvSpPr>
        <p:spPr/>
        <p:txBody>
          <a:bodyPr/>
          <a:lstStyle/>
          <a:p>
            <a:r>
              <a:rPr lang="en-US" dirty="0"/>
              <a:t>Light Trespass Lawsuit - Colorado</a:t>
            </a:r>
          </a:p>
        </p:txBody>
      </p:sp>
      <p:sp>
        <p:nvSpPr>
          <p:cNvPr id="3" name="Content Placeholder 2">
            <a:extLst>
              <a:ext uri="{FF2B5EF4-FFF2-40B4-BE49-F238E27FC236}">
                <a16:creationId xmlns:a16="http://schemas.microsoft.com/office/drawing/2014/main" id="{3C3D6B50-1BB6-BD6C-BF80-E8A60AE0C155}"/>
              </a:ext>
            </a:extLst>
          </p:cNvPr>
          <p:cNvSpPr>
            <a:spLocks noGrp="1"/>
          </p:cNvSpPr>
          <p:nvPr>
            <p:ph idx="1"/>
          </p:nvPr>
        </p:nvSpPr>
        <p:spPr/>
        <p:txBody>
          <a:bodyPr/>
          <a:lstStyle/>
          <a:p>
            <a:r>
              <a:rPr lang="en-US" sz="3200" dirty="0"/>
              <a:t>Paraphrasing, the court held that </a:t>
            </a:r>
            <a:r>
              <a:rPr lang="en-US" sz="3200" i="1" dirty="0"/>
              <a:t>the laws are sensitive to property owners rights to use and enjoy their private property, without having to close blinds or curtains on their windows to accommodate a business interest (the bright lights).</a:t>
            </a:r>
            <a:endParaRPr lang="en-US" dirty="0"/>
          </a:p>
        </p:txBody>
      </p:sp>
      <p:sp>
        <p:nvSpPr>
          <p:cNvPr id="4" name="Slide Number Placeholder 3">
            <a:extLst>
              <a:ext uri="{FF2B5EF4-FFF2-40B4-BE49-F238E27FC236}">
                <a16:creationId xmlns:a16="http://schemas.microsoft.com/office/drawing/2014/main" id="{2DD8A27F-24E4-B3E6-577D-7E661ADEE2B2}"/>
              </a:ext>
            </a:extLst>
          </p:cNvPr>
          <p:cNvSpPr>
            <a:spLocks noGrp="1"/>
          </p:cNvSpPr>
          <p:nvPr>
            <p:ph type="sldNum" sz="quarter" idx="12"/>
          </p:nvPr>
        </p:nvSpPr>
        <p:spPr/>
        <p:txBody>
          <a:bodyPr/>
          <a:lstStyle/>
          <a:p>
            <a:fld id="{ABF5599E-0A66-4693-BB0E-956EA984C552}" type="slidenum">
              <a:rPr lang="en-US" smtClean="0"/>
              <a:pPr/>
              <a:t>43</a:t>
            </a:fld>
            <a:endParaRPr lang="en-US"/>
          </a:p>
        </p:txBody>
      </p:sp>
    </p:spTree>
    <p:extLst>
      <p:ext uri="{BB962C8B-B14F-4D97-AF65-F5344CB8AC3E}">
        <p14:creationId xmlns:p14="http://schemas.microsoft.com/office/powerpoint/2010/main" val="38495478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DBE37D3-C7C5-42BE-9BAD-7419A3CF374A}" type="slidenum">
              <a:rPr lang="en-US"/>
              <a:pPr/>
              <a:t>44</a:t>
            </a:fld>
            <a:endParaRPr lang="en-US"/>
          </a:p>
        </p:txBody>
      </p:sp>
      <p:sp>
        <p:nvSpPr>
          <p:cNvPr id="138242" name="Rectangle 2"/>
          <p:cNvSpPr>
            <a:spLocks noGrp="1" noChangeArrowheads="1"/>
          </p:cNvSpPr>
          <p:nvPr>
            <p:ph type="title"/>
          </p:nvPr>
        </p:nvSpPr>
        <p:spPr/>
        <p:txBody>
          <a:bodyPr anchor="ctr"/>
          <a:lstStyle/>
          <a:p>
            <a:r>
              <a:rPr lang="en-US" dirty="0"/>
              <a:t>Light Trespass Lawsuit - Colorado</a:t>
            </a:r>
          </a:p>
        </p:txBody>
      </p:sp>
      <p:sp>
        <p:nvSpPr>
          <p:cNvPr id="138243" name="Rectangle 3"/>
          <p:cNvSpPr>
            <a:spLocks noGrp="1" noChangeArrowheads="1"/>
          </p:cNvSpPr>
          <p:nvPr>
            <p:ph type="body" idx="1"/>
          </p:nvPr>
        </p:nvSpPr>
        <p:spPr/>
        <p:txBody>
          <a:bodyPr/>
          <a:lstStyle/>
          <a:p>
            <a:r>
              <a:rPr lang="en-US" dirty="0"/>
              <a:t>lawsuit has set a new precedent for nuisance light. </a:t>
            </a:r>
          </a:p>
          <a:p>
            <a:r>
              <a:rPr lang="en-US" dirty="0"/>
              <a:t>relief from bright light that interferes with the use and enjoyment of their private property.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829675" cy="990600"/>
          </a:xfrm>
        </p:spPr>
        <p:txBody>
          <a:bodyPr/>
          <a:lstStyle/>
          <a:p>
            <a:r>
              <a:rPr lang="en-US" dirty="0"/>
              <a:t>Light Emitting Diodes</a:t>
            </a:r>
          </a:p>
        </p:txBody>
      </p:sp>
      <p:sp>
        <p:nvSpPr>
          <p:cNvPr id="3" name="Slide Number Placeholder 2"/>
          <p:cNvSpPr>
            <a:spLocks noGrp="1"/>
          </p:cNvSpPr>
          <p:nvPr>
            <p:ph type="sldNum" sz="quarter" idx="12"/>
          </p:nvPr>
        </p:nvSpPr>
        <p:spPr/>
        <p:txBody>
          <a:bodyPr/>
          <a:lstStyle/>
          <a:p>
            <a:fld id="{8C08D2A4-B36A-42B2-8A24-87256927348E}" type="slidenum">
              <a:rPr lang="en-US" smtClean="0"/>
              <a:pPr/>
              <a:t>45</a:t>
            </a:fld>
            <a:endParaRPr lang="en-US" dirty="0"/>
          </a:p>
        </p:txBody>
      </p:sp>
      <p:sp>
        <p:nvSpPr>
          <p:cNvPr id="4" name="TextBox 3"/>
          <p:cNvSpPr txBox="1"/>
          <p:nvPr/>
        </p:nvSpPr>
        <p:spPr>
          <a:xfrm>
            <a:off x="342900" y="1676400"/>
            <a:ext cx="9601200" cy="1015663"/>
          </a:xfrm>
          <a:prstGeom prst="rect">
            <a:avLst/>
          </a:prstGeom>
          <a:noFill/>
        </p:spPr>
        <p:txBody>
          <a:bodyPr wrap="square" rtlCol="0">
            <a:spAutoFit/>
          </a:bodyPr>
          <a:lstStyle/>
          <a:p>
            <a:r>
              <a:rPr lang="en-US" sz="2800" dirty="0">
                <a:solidFill>
                  <a:schemeClr val="tx1"/>
                </a:solidFill>
              </a:rPr>
              <a:t>We’re in an LED revolution…</a:t>
            </a:r>
          </a:p>
          <a:p>
            <a:endParaRPr lang="en-US" sz="800" dirty="0">
              <a:solidFill>
                <a:schemeClr val="tx1"/>
              </a:solidFill>
            </a:endParaRPr>
          </a:p>
          <a:p>
            <a:r>
              <a:rPr lang="en-US" sz="2400" dirty="0">
                <a:solidFill>
                  <a:schemeClr val="tx1"/>
                </a:solidFill>
              </a:rPr>
              <a:t>Solid-state lighting has some advantages over conventional sources:</a:t>
            </a:r>
          </a:p>
        </p:txBody>
      </p:sp>
      <p:sp>
        <p:nvSpPr>
          <p:cNvPr id="5" name="TextBox 4"/>
          <p:cNvSpPr txBox="1"/>
          <p:nvPr/>
        </p:nvSpPr>
        <p:spPr>
          <a:xfrm>
            <a:off x="266700" y="2895600"/>
            <a:ext cx="5410200" cy="3046988"/>
          </a:xfrm>
          <a:prstGeom prst="rect">
            <a:avLst/>
          </a:prstGeom>
          <a:noFill/>
        </p:spPr>
        <p:txBody>
          <a:bodyPr wrap="square" rtlCol="0">
            <a:spAutoFit/>
          </a:bodyPr>
          <a:lstStyle/>
          <a:p>
            <a:pPr>
              <a:buFont typeface="Wingdings" pitchFamily="2" charset="2"/>
              <a:buChar char="§"/>
            </a:pPr>
            <a:r>
              <a:rPr lang="en-US" sz="2400" dirty="0">
                <a:solidFill>
                  <a:schemeClr val="tx1"/>
                </a:solidFill>
              </a:rPr>
              <a:t> Long life</a:t>
            </a:r>
          </a:p>
          <a:p>
            <a:pPr>
              <a:buFont typeface="Wingdings" pitchFamily="2" charset="2"/>
              <a:buChar char="§"/>
            </a:pPr>
            <a:r>
              <a:rPr lang="en-US" sz="2400" dirty="0">
                <a:solidFill>
                  <a:schemeClr val="tx1"/>
                </a:solidFill>
              </a:rPr>
              <a:t> Energy efficiency</a:t>
            </a:r>
          </a:p>
          <a:p>
            <a:pPr>
              <a:buFont typeface="Wingdings" pitchFamily="2" charset="2"/>
              <a:buChar char="§"/>
            </a:pPr>
            <a:r>
              <a:rPr lang="en-US" sz="2400" dirty="0">
                <a:solidFill>
                  <a:schemeClr val="tx1"/>
                </a:solidFill>
              </a:rPr>
              <a:t> Reduced maintenance</a:t>
            </a:r>
          </a:p>
          <a:p>
            <a:pPr>
              <a:buFont typeface="Wingdings" pitchFamily="2" charset="2"/>
              <a:buChar char="§"/>
            </a:pPr>
            <a:r>
              <a:rPr lang="en-US" sz="2400" dirty="0">
                <a:solidFill>
                  <a:schemeClr val="tx1"/>
                </a:solidFill>
              </a:rPr>
              <a:t> No mercury</a:t>
            </a:r>
          </a:p>
          <a:p>
            <a:pPr>
              <a:buFont typeface="Wingdings" pitchFamily="2" charset="2"/>
              <a:buChar char="§"/>
            </a:pPr>
            <a:r>
              <a:rPr lang="en-US" sz="2400" dirty="0">
                <a:solidFill>
                  <a:schemeClr val="tx1"/>
                </a:solidFill>
              </a:rPr>
              <a:t> Inherently directional</a:t>
            </a:r>
          </a:p>
          <a:p>
            <a:pPr>
              <a:buFont typeface="Wingdings" pitchFamily="2" charset="2"/>
              <a:buChar char="§"/>
            </a:pPr>
            <a:r>
              <a:rPr lang="en-US" sz="2400" dirty="0">
                <a:solidFill>
                  <a:schemeClr val="tx1"/>
                </a:solidFill>
              </a:rPr>
              <a:t> Instant-on, dimmable</a:t>
            </a:r>
          </a:p>
          <a:p>
            <a:pPr>
              <a:buFont typeface="Wingdings" pitchFamily="2" charset="2"/>
              <a:buChar char="§"/>
            </a:pPr>
            <a:r>
              <a:rPr lang="en-US" sz="2400" dirty="0">
                <a:solidFill>
                  <a:schemeClr val="tx1"/>
                </a:solidFill>
              </a:rPr>
              <a:t> Tunable spectrum</a:t>
            </a:r>
          </a:p>
          <a:p>
            <a:pPr>
              <a:buFont typeface="Wingdings" pitchFamily="2" charset="2"/>
              <a:buChar char="§"/>
            </a:pPr>
            <a:r>
              <a:rPr lang="en-US" sz="2400" dirty="0">
                <a:solidFill>
                  <a:schemeClr val="tx1"/>
                </a:solidFill>
              </a:rPr>
              <a:t> Can be part of a digital infrastructure</a:t>
            </a:r>
          </a:p>
        </p:txBody>
      </p:sp>
      <p:pic>
        <p:nvPicPr>
          <p:cNvPr id="7" name="Picture 6" descr="fully_shielded_LED_IMG_4183.jpg"/>
          <p:cNvPicPr>
            <a:picLocks noChangeAspect="1"/>
          </p:cNvPicPr>
          <p:nvPr/>
        </p:nvPicPr>
        <p:blipFill>
          <a:blip r:embed="rId2" cstate="print"/>
          <a:stretch>
            <a:fillRect/>
          </a:stretch>
        </p:blipFill>
        <p:spPr>
          <a:xfrm>
            <a:off x="5956300" y="2971800"/>
            <a:ext cx="4267200" cy="32004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Light Emitting Diodes</a:t>
            </a:r>
          </a:p>
        </p:txBody>
      </p:sp>
      <p:sp>
        <p:nvSpPr>
          <p:cNvPr id="3" name="Slide Number Placeholder 2"/>
          <p:cNvSpPr>
            <a:spLocks noGrp="1"/>
          </p:cNvSpPr>
          <p:nvPr>
            <p:ph type="sldNum" sz="quarter" idx="12"/>
          </p:nvPr>
        </p:nvSpPr>
        <p:spPr/>
        <p:txBody>
          <a:bodyPr/>
          <a:lstStyle/>
          <a:p>
            <a:fld id="{8C08D2A4-B36A-42B2-8A24-87256927348E}" type="slidenum">
              <a:rPr lang="en-US" smtClean="0"/>
              <a:pPr/>
              <a:t>46</a:t>
            </a:fld>
            <a:endParaRPr lang="en-US"/>
          </a:p>
        </p:txBody>
      </p:sp>
      <p:sp>
        <p:nvSpPr>
          <p:cNvPr id="6" name="TextBox 5"/>
          <p:cNvSpPr txBox="1"/>
          <p:nvPr/>
        </p:nvSpPr>
        <p:spPr>
          <a:xfrm>
            <a:off x="1333500" y="1828800"/>
            <a:ext cx="7620000" cy="4216539"/>
          </a:xfrm>
          <a:prstGeom prst="rect">
            <a:avLst/>
          </a:prstGeom>
          <a:noFill/>
        </p:spPr>
        <p:txBody>
          <a:bodyPr wrap="square" rtlCol="0">
            <a:spAutoFit/>
          </a:bodyPr>
          <a:lstStyle/>
          <a:p>
            <a:r>
              <a:rPr lang="en-US" sz="2800" dirty="0">
                <a:solidFill>
                  <a:srgbClr val="CCFF33"/>
                </a:solidFill>
              </a:rPr>
              <a:t>But:</a:t>
            </a:r>
          </a:p>
          <a:p>
            <a:pPr>
              <a:buFontTx/>
              <a:buChar char="-"/>
            </a:pPr>
            <a:r>
              <a:rPr lang="en-US" sz="2800" dirty="0">
                <a:solidFill>
                  <a:schemeClr val="tx1"/>
                </a:solidFill>
              </a:rPr>
              <a:t> Prone to glare:  still must be shielded</a:t>
            </a:r>
          </a:p>
          <a:p>
            <a:pPr>
              <a:buFontTx/>
              <a:buChar char="-"/>
            </a:pPr>
            <a:r>
              <a:rPr lang="en-US" sz="2800" dirty="0">
                <a:solidFill>
                  <a:schemeClr val="tx1"/>
                </a:solidFill>
              </a:rPr>
              <a:t> Each emitter is like a </a:t>
            </a:r>
            <a:r>
              <a:rPr lang="en-US" sz="2800" i="1" dirty="0">
                <a:solidFill>
                  <a:schemeClr val="tx1"/>
                </a:solidFill>
              </a:rPr>
              <a:t>bare bulb</a:t>
            </a:r>
          </a:p>
          <a:p>
            <a:pPr>
              <a:buFontTx/>
              <a:buChar char="-"/>
            </a:pPr>
            <a:r>
              <a:rPr lang="en-US" sz="2800" dirty="0">
                <a:solidFill>
                  <a:schemeClr val="tx1"/>
                </a:solidFill>
              </a:rPr>
              <a:t> Light output diminishes over time</a:t>
            </a:r>
          </a:p>
          <a:p>
            <a:r>
              <a:rPr lang="en-US" sz="2800" dirty="0">
                <a:solidFill>
                  <a:schemeClr val="tx1"/>
                </a:solidFill>
              </a:rPr>
              <a:t>- Electronic driver can fail</a:t>
            </a:r>
          </a:p>
          <a:p>
            <a:pPr>
              <a:buFontTx/>
              <a:buChar char="-"/>
            </a:pPr>
            <a:r>
              <a:rPr lang="en-US" sz="2800" dirty="0">
                <a:solidFill>
                  <a:schemeClr val="tx1"/>
                </a:solidFill>
              </a:rPr>
              <a:t> Still need to be cleaned</a:t>
            </a:r>
          </a:p>
          <a:p>
            <a:pPr>
              <a:buFontTx/>
              <a:buChar char="-"/>
            </a:pPr>
            <a:r>
              <a:rPr lang="en-US" sz="2800" dirty="0">
                <a:solidFill>
                  <a:schemeClr val="tx1"/>
                </a:solidFill>
              </a:rPr>
              <a:t> May still need replacement</a:t>
            </a:r>
          </a:p>
          <a:p>
            <a:pPr lvl="1">
              <a:buFontTx/>
              <a:buChar char="-"/>
            </a:pPr>
            <a:r>
              <a:rPr lang="en-US" sz="2400" dirty="0">
                <a:solidFill>
                  <a:schemeClr val="tx1"/>
                </a:solidFill>
              </a:rPr>
              <a:t> Lightning strikes</a:t>
            </a:r>
          </a:p>
          <a:p>
            <a:pPr lvl="1">
              <a:buFontTx/>
              <a:buChar char="-"/>
            </a:pPr>
            <a:r>
              <a:rPr lang="en-US" sz="2400" dirty="0">
                <a:solidFill>
                  <a:schemeClr val="tx1"/>
                </a:solidFill>
              </a:rPr>
              <a:t> Traffic accidents</a:t>
            </a:r>
          </a:p>
          <a:p>
            <a:pPr lvl="1">
              <a:buFontTx/>
              <a:buChar char="-"/>
            </a:pPr>
            <a:r>
              <a:rPr lang="en-US" sz="2400" dirty="0">
                <a:solidFill>
                  <a:schemeClr val="tx1"/>
                </a:solidFill>
              </a:rPr>
              <a:t> Storm damage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LED Choices</a:t>
            </a:r>
          </a:p>
        </p:txBody>
      </p:sp>
      <p:sp>
        <p:nvSpPr>
          <p:cNvPr id="3" name="Slide Number Placeholder 2"/>
          <p:cNvSpPr>
            <a:spLocks noGrp="1"/>
          </p:cNvSpPr>
          <p:nvPr>
            <p:ph type="sldNum" sz="quarter" idx="12"/>
          </p:nvPr>
        </p:nvSpPr>
        <p:spPr/>
        <p:txBody>
          <a:bodyPr/>
          <a:lstStyle/>
          <a:p>
            <a:fld id="{8C08D2A4-B36A-42B2-8A24-87256927348E}" type="slidenum">
              <a:rPr lang="en-US" smtClean="0"/>
              <a:pPr/>
              <a:t>47</a:t>
            </a:fld>
            <a:endParaRPr lang="en-US"/>
          </a:p>
        </p:txBody>
      </p:sp>
      <p:sp>
        <p:nvSpPr>
          <p:cNvPr id="4" name="TextBox 3"/>
          <p:cNvSpPr txBox="1"/>
          <p:nvPr/>
        </p:nvSpPr>
        <p:spPr>
          <a:xfrm>
            <a:off x="800100" y="1752600"/>
            <a:ext cx="8610600" cy="2677656"/>
          </a:xfrm>
          <a:prstGeom prst="rect">
            <a:avLst/>
          </a:prstGeom>
          <a:noFill/>
        </p:spPr>
        <p:txBody>
          <a:bodyPr wrap="square" rtlCol="0">
            <a:spAutoFit/>
          </a:bodyPr>
          <a:lstStyle/>
          <a:p>
            <a:r>
              <a:rPr lang="en-US" sz="2800" dirty="0">
                <a:solidFill>
                  <a:schemeClr val="tx1"/>
                </a:solidFill>
              </a:rPr>
              <a:t>In addition to cost, safety and sustainability goals, LED sources are chosen based on qualities such as:</a:t>
            </a:r>
          </a:p>
          <a:p>
            <a:r>
              <a:rPr lang="en-US" sz="2800" i="1" dirty="0">
                <a:solidFill>
                  <a:schemeClr val="tx1"/>
                </a:solidFill>
              </a:rPr>
              <a:t>community acceptability, preference,</a:t>
            </a:r>
          </a:p>
          <a:p>
            <a:r>
              <a:rPr lang="en-US" sz="2800" i="1" dirty="0">
                <a:solidFill>
                  <a:schemeClr val="tx1"/>
                </a:solidFill>
              </a:rPr>
              <a:t>other aspects of aesthetics, color fidelity,</a:t>
            </a:r>
          </a:p>
          <a:p>
            <a:r>
              <a:rPr lang="en-US" sz="2800" i="1" dirty="0">
                <a:solidFill>
                  <a:schemeClr val="tx1"/>
                </a:solidFill>
              </a:rPr>
              <a:t>task performance, color discrimination,</a:t>
            </a:r>
          </a:p>
          <a:p>
            <a:r>
              <a:rPr lang="en-US" sz="2800" i="1" dirty="0">
                <a:solidFill>
                  <a:schemeClr val="tx1"/>
                </a:solidFill>
              </a:rPr>
              <a:t>object detection via color contrast…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Human Vision</a:t>
            </a:r>
          </a:p>
        </p:txBody>
      </p:sp>
      <p:sp>
        <p:nvSpPr>
          <p:cNvPr id="3" name="Slide Number Placeholder 2"/>
          <p:cNvSpPr>
            <a:spLocks noGrp="1"/>
          </p:cNvSpPr>
          <p:nvPr>
            <p:ph type="sldNum" sz="quarter" idx="12"/>
          </p:nvPr>
        </p:nvSpPr>
        <p:spPr/>
        <p:txBody>
          <a:bodyPr/>
          <a:lstStyle/>
          <a:p>
            <a:fld id="{8C08D2A4-B36A-42B2-8A24-87256927348E}" type="slidenum">
              <a:rPr lang="en-US" smtClean="0"/>
              <a:pPr/>
              <a:t>48</a:t>
            </a:fld>
            <a:endParaRPr lang="en-US"/>
          </a:p>
        </p:txBody>
      </p:sp>
      <p:sp>
        <p:nvSpPr>
          <p:cNvPr id="4" name="TextBox 3"/>
          <p:cNvSpPr txBox="1"/>
          <p:nvPr/>
        </p:nvSpPr>
        <p:spPr>
          <a:xfrm>
            <a:off x="647700" y="1676400"/>
            <a:ext cx="9241632" cy="461665"/>
          </a:xfrm>
          <a:prstGeom prst="rect">
            <a:avLst/>
          </a:prstGeom>
          <a:noFill/>
        </p:spPr>
        <p:txBody>
          <a:bodyPr wrap="none" rtlCol="0">
            <a:spAutoFit/>
          </a:bodyPr>
          <a:lstStyle/>
          <a:p>
            <a:r>
              <a:rPr lang="en-US" sz="2400" dirty="0">
                <a:solidFill>
                  <a:schemeClr val="tx1"/>
                </a:solidFill>
              </a:rPr>
              <a:t>Human visual perception of brightness as a function of wavelength</a:t>
            </a:r>
          </a:p>
        </p:txBody>
      </p:sp>
      <p:pic>
        <p:nvPicPr>
          <p:cNvPr id="5" name="Picture 4" descr="luminous_efficiency_average_spectral_sensitivity_of_human_visual_perception_of_brightness.jpg"/>
          <p:cNvPicPr>
            <a:picLocks noChangeAspect="1"/>
          </p:cNvPicPr>
          <p:nvPr/>
        </p:nvPicPr>
        <p:blipFill>
          <a:blip r:embed="rId2" cstate="print"/>
          <a:stretch>
            <a:fillRect/>
          </a:stretch>
        </p:blipFill>
        <p:spPr>
          <a:xfrm>
            <a:off x="1714500" y="2819400"/>
            <a:ext cx="6248400" cy="3345132"/>
          </a:xfrm>
          <a:prstGeom prst="rect">
            <a:avLst/>
          </a:prstGeom>
        </p:spPr>
      </p:pic>
      <p:sp>
        <p:nvSpPr>
          <p:cNvPr id="6" name="TextBox 5"/>
          <p:cNvSpPr txBox="1"/>
          <p:nvPr/>
        </p:nvSpPr>
        <p:spPr>
          <a:xfrm>
            <a:off x="3619500" y="6172200"/>
            <a:ext cx="1739964" cy="338554"/>
          </a:xfrm>
          <a:prstGeom prst="rect">
            <a:avLst/>
          </a:prstGeom>
          <a:noFill/>
        </p:spPr>
        <p:txBody>
          <a:bodyPr wrap="none" rtlCol="0">
            <a:spAutoFit/>
          </a:bodyPr>
          <a:lstStyle/>
          <a:p>
            <a:r>
              <a:rPr lang="en-US" sz="1600" dirty="0">
                <a:solidFill>
                  <a:schemeClr val="tx1"/>
                </a:solidFill>
              </a:rPr>
              <a:t>Wavelength (</a:t>
            </a:r>
            <a:r>
              <a:rPr lang="en-US" sz="1600" dirty="0" err="1">
                <a:solidFill>
                  <a:schemeClr val="tx1"/>
                </a:solidFill>
              </a:rPr>
              <a:t>nM</a:t>
            </a:r>
            <a:r>
              <a:rPr lang="en-US" sz="1600" dirty="0">
                <a:solidFill>
                  <a:schemeClr val="tx1"/>
                </a:solidFill>
              </a:rPr>
              <a:t>)</a:t>
            </a:r>
          </a:p>
        </p:txBody>
      </p:sp>
      <p:pic>
        <p:nvPicPr>
          <p:cNvPr id="8" name="Picture 7" descr="spectrum.jpg"/>
          <p:cNvPicPr>
            <a:picLocks noChangeAspect="1"/>
          </p:cNvPicPr>
          <p:nvPr/>
        </p:nvPicPr>
        <p:blipFill>
          <a:blip r:embed="rId3" cstate="print"/>
          <a:stretch>
            <a:fillRect/>
          </a:stretch>
        </p:blipFill>
        <p:spPr>
          <a:xfrm flipV="1">
            <a:off x="2857500" y="2362200"/>
            <a:ext cx="5105400" cy="3048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Spectral Power Distribution &amp; CCT</a:t>
            </a:r>
          </a:p>
        </p:txBody>
      </p:sp>
      <p:sp>
        <p:nvSpPr>
          <p:cNvPr id="3" name="Slide Number Placeholder 2"/>
          <p:cNvSpPr>
            <a:spLocks noGrp="1"/>
          </p:cNvSpPr>
          <p:nvPr>
            <p:ph type="sldNum" sz="quarter" idx="12"/>
          </p:nvPr>
        </p:nvSpPr>
        <p:spPr/>
        <p:txBody>
          <a:bodyPr/>
          <a:lstStyle/>
          <a:p>
            <a:fld id="{8C08D2A4-B36A-42B2-8A24-87256927348E}" type="slidenum">
              <a:rPr lang="en-US" smtClean="0"/>
              <a:pPr/>
              <a:t>49</a:t>
            </a:fld>
            <a:endParaRPr lang="en-US"/>
          </a:p>
        </p:txBody>
      </p:sp>
      <p:pic>
        <p:nvPicPr>
          <p:cNvPr id="4" name="Picture 3" descr="SPD_LEDs_5000K_2700K.jpg"/>
          <p:cNvPicPr>
            <a:picLocks noChangeAspect="1"/>
          </p:cNvPicPr>
          <p:nvPr/>
        </p:nvPicPr>
        <p:blipFill>
          <a:blip r:embed="rId2" cstate="print"/>
          <a:stretch>
            <a:fillRect/>
          </a:stretch>
        </p:blipFill>
        <p:spPr>
          <a:xfrm>
            <a:off x="1257300" y="1676400"/>
            <a:ext cx="7648650" cy="4660512"/>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Circadian Rhythm</a:t>
            </a:r>
          </a:p>
        </p:txBody>
      </p:sp>
      <p:sp>
        <p:nvSpPr>
          <p:cNvPr id="3" name="Slide Number Placeholder 2"/>
          <p:cNvSpPr>
            <a:spLocks noGrp="1"/>
          </p:cNvSpPr>
          <p:nvPr>
            <p:ph type="sldNum" sz="quarter" idx="12"/>
          </p:nvPr>
        </p:nvSpPr>
        <p:spPr/>
        <p:txBody>
          <a:bodyPr/>
          <a:lstStyle/>
          <a:p>
            <a:fld id="{8C08D2A4-B36A-42B2-8A24-87256927348E}" type="slidenum">
              <a:rPr lang="en-US" smtClean="0"/>
              <a:pPr/>
              <a:t>50</a:t>
            </a:fld>
            <a:endParaRPr lang="en-US"/>
          </a:p>
        </p:txBody>
      </p:sp>
      <p:sp>
        <p:nvSpPr>
          <p:cNvPr id="4" name="TextBox 3"/>
          <p:cNvSpPr txBox="1"/>
          <p:nvPr/>
        </p:nvSpPr>
        <p:spPr>
          <a:xfrm>
            <a:off x="495301" y="1981200"/>
            <a:ext cx="9524999" cy="3539430"/>
          </a:xfrm>
          <a:prstGeom prst="rect">
            <a:avLst/>
          </a:prstGeom>
          <a:noFill/>
        </p:spPr>
        <p:txBody>
          <a:bodyPr wrap="square" rtlCol="0">
            <a:spAutoFit/>
          </a:bodyPr>
          <a:lstStyle/>
          <a:p>
            <a:r>
              <a:rPr lang="en-US" sz="2800" dirty="0">
                <a:solidFill>
                  <a:schemeClr val="tx1"/>
                </a:solidFill>
              </a:rPr>
              <a:t>- Circadian means "approximately daily".  </a:t>
            </a:r>
          </a:p>
          <a:p>
            <a:r>
              <a:rPr lang="en-US" sz="2800" dirty="0">
                <a:solidFill>
                  <a:schemeClr val="tx1"/>
                </a:solidFill>
              </a:rPr>
              <a:t>- In addition to the circadian clock in our brains, every organ and tissue so far studied contains its own circadian clock, all regulated by the master clock in the brain.  </a:t>
            </a:r>
          </a:p>
          <a:p>
            <a:r>
              <a:rPr lang="en-US" sz="2800" dirty="0">
                <a:solidFill>
                  <a:schemeClr val="tx1"/>
                </a:solidFill>
              </a:rPr>
              <a:t>- The master clock in the brain is set by the daily light/dark cycle of sunlight that comes from living on a rotating earth.  - This cycle is present in all living things from plankton to primates.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Light as a “Stimulus”</a:t>
            </a:r>
          </a:p>
        </p:txBody>
      </p:sp>
      <p:sp>
        <p:nvSpPr>
          <p:cNvPr id="3" name="Slide Number Placeholder 2"/>
          <p:cNvSpPr>
            <a:spLocks noGrp="1"/>
          </p:cNvSpPr>
          <p:nvPr>
            <p:ph type="sldNum" sz="quarter" idx="12"/>
          </p:nvPr>
        </p:nvSpPr>
        <p:spPr/>
        <p:txBody>
          <a:bodyPr/>
          <a:lstStyle/>
          <a:p>
            <a:fld id="{8C08D2A4-B36A-42B2-8A24-87256927348E}" type="slidenum">
              <a:rPr lang="en-US" smtClean="0"/>
              <a:pPr/>
              <a:t>51</a:t>
            </a:fld>
            <a:endParaRPr lang="en-US"/>
          </a:p>
        </p:txBody>
      </p:sp>
      <p:sp>
        <p:nvSpPr>
          <p:cNvPr id="5" name="TextBox 4"/>
          <p:cNvSpPr txBox="1"/>
          <p:nvPr/>
        </p:nvSpPr>
        <p:spPr>
          <a:xfrm>
            <a:off x="342900" y="1905000"/>
            <a:ext cx="8763000" cy="3785652"/>
          </a:xfrm>
          <a:prstGeom prst="rect">
            <a:avLst/>
          </a:prstGeom>
          <a:noFill/>
        </p:spPr>
        <p:txBody>
          <a:bodyPr wrap="square" rtlCol="0">
            <a:spAutoFit/>
          </a:bodyPr>
          <a:lstStyle/>
          <a:p>
            <a:r>
              <a:rPr lang="en-US" sz="2400" dirty="0">
                <a:solidFill>
                  <a:schemeClr val="tx1"/>
                </a:solidFill>
              </a:rPr>
              <a:t>- Light on the retina is a potent stimulus for regulating circadian, hormonal, and behavioral systems.  </a:t>
            </a:r>
          </a:p>
          <a:p>
            <a:r>
              <a:rPr lang="en-US" sz="2400" dirty="0">
                <a:solidFill>
                  <a:schemeClr val="tx1"/>
                </a:solidFill>
              </a:rPr>
              <a:t>- In addition, light therapy is effective for certain affective disorders, sleep problems, and circadian rhythm disruption.  In short, light acts like a drug.  </a:t>
            </a:r>
          </a:p>
          <a:p>
            <a:r>
              <a:rPr lang="en-US" sz="2400" dirty="0">
                <a:solidFill>
                  <a:schemeClr val="tx1"/>
                </a:solidFill>
              </a:rPr>
              <a:t>- These biological and behavioral effects of light are influenced by distinct </a:t>
            </a:r>
            <a:r>
              <a:rPr lang="en-US" sz="2400" i="1" dirty="0">
                <a:solidFill>
                  <a:schemeClr val="tx1"/>
                </a:solidFill>
              </a:rPr>
              <a:t>non-visual photoreceptors in the eye</a:t>
            </a:r>
            <a:r>
              <a:rPr lang="en-US" sz="2400" dirty="0">
                <a:solidFill>
                  <a:schemeClr val="tx1"/>
                </a:solidFill>
              </a:rPr>
              <a:t>:  melanopsin-containing </a:t>
            </a:r>
            <a:r>
              <a:rPr lang="en-US" sz="2400" i="1" dirty="0">
                <a:solidFill>
                  <a:schemeClr val="tx1"/>
                </a:solidFill>
              </a:rPr>
              <a:t>intrinsically photosensitive Retinal Ganglion Cells </a:t>
            </a:r>
            <a:r>
              <a:rPr lang="en-US" sz="2400" dirty="0">
                <a:solidFill>
                  <a:schemeClr val="tx1"/>
                </a:solidFill>
              </a:rPr>
              <a:t>(ipRGCs) in the retina, in addition to conventional rods and cones.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535DE04-0D08-4EF0-B2B5-CA41796CE43C}" type="slidenum">
              <a:rPr lang="en-US"/>
              <a:pPr/>
              <a:t>52</a:t>
            </a:fld>
            <a:endParaRPr lang="en-US"/>
          </a:p>
        </p:txBody>
      </p:sp>
      <p:sp>
        <p:nvSpPr>
          <p:cNvPr id="121858" name="Rectangle 2"/>
          <p:cNvSpPr>
            <a:spLocks noGrp="1" noChangeArrowheads="1"/>
          </p:cNvSpPr>
          <p:nvPr>
            <p:ph type="title"/>
          </p:nvPr>
        </p:nvSpPr>
        <p:spPr/>
        <p:txBody>
          <a:bodyPr anchor="ctr"/>
          <a:lstStyle/>
          <a:p>
            <a:r>
              <a:rPr lang="en-US" dirty="0"/>
              <a:t>Resources</a:t>
            </a:r>
          </a:p>
        </p:txBody>
      </p:sp>
      <p:sp>
        <p:nvSpPr>
          <p:cNvPr id="121859" name="Rectangle 3"/>
          <p:cNvSpPr>
            <a:spLocks noGrp="1" noChangeArrowheads="1"/>
          </p:cNvSpPr>
          <p:nvPr>
            <p:ph type="body" idx="1"/>
          </p:nvPr>
        </p:nvSpPr>
        <p:spPr>
          <a:xfrm>
            <a:off x="266700" y="1981200"/>
            <a:ext cx="9829800" cy="4114800"/>
          </a:xfrm>
        </p:spPr>
        <p:txBody>
          <a:bodyPr/>
          <a:lstStyle/>
          <a:p>
            <a:pPr>
              <a:buFont typeface="Wingdings" pitchFamily="2" charset="2"/>
              <a:buChar char="§"/>
            </a:pPr>
            <a:r>
              <a:rPr lang="en-US" sz="2800" dirty="0"/>
              <a:t>Illuminating Engineering Society (IES)</a:t>
            </a:r>
          </a:p>
          <a:p>
            <a:pPr lvl="1">
              <a:spcAft>
                <a:spcPct val="25000"/>
              </a:spcAft>
              <a:buFont typeface="Wingdings" pitchFamily="2" charset="2"/>
              <a:buChar char="§"/>
            </a:pPr>
            <a:r>
              <a:rPr lang="en-US" sz="2400" dirty="0"/>
              <a:t>the recognized technical authority on illumination</a:t>
            </a:r>
          </a:p>
          <a:p>
            <a:pPr lvl="1">
              <a:spcAft>
                <a:spcPct val="25000"/>
              </a:spcAft>
              <a:buFont typeface="Wingdings" pitchFamily="2" charset="2"/>
              <a:buChar char="§"/>
            </a:pPr>
            <a:r>
              <a:rPr lang="en-US" sz="2400" dirty="0"/>
              <a:t>communicate information on all aspects of good lighting practice</a:t>
            </a:r>
          </a:p>
          <a:p>
            <a:pPr lvl="1">
              <a:spcAft>
                <a:spcPct val="25000"/>
              </a:spcAft>
              <a:buFont typeface="Wingdings" pitchFamily="2" charset="2"/>
              <a:buChar char="§"/>
            </a:pPr>
            <a:r>
              <a:rPr lang="en-US" sz="2400" dirty="0"/>
              <a:t>over 100 publications including recommended practices on a variety of applications, design guides, technical memoranda, and publications on energy management and lighting measurement</a:t>
            </a:r>
          </a:p>
          <a:p>
            <a:pPr lvl="1">
              <a:spcAft>
                <a:spcPct val="25000"/>
              </a:spcAft>
              <a:buFont typeface="Wingdings" pitchFamily="2" charset="2"/>
              <a:buChar char="§"/>
            </a:pPr>
            <a:r>
              <a:rPr lang="en-US" sz="2400" dirty="0"/>
              <a:t>www.ies.org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Resources (Cont’d)</a:t>
            </a:r>
          </a:p>
        </p:txBody>
      </p:sp>
      <p:sp>
        <p:nvSpPr>
          <p:cNvPr id="3" name="Slide Number Placeholder 2"/>
          <p:cNvSpPr>
            <a:spLocks noGrp="1"/>
          </p:cNvSpPr>
          <p:nvPr>
            <p:ph type="sldNum" sz="quarter" idx="12"/>
          </p:nvPr>
        </p:nvSpPr>
        <p:spPr/>
        <p:txBody>
          <a:bodyPr/>
          <a:lstStyle/>
          <a:p>
            <a:fld id="{8C08D2A4-B36A-42B2-8A24-87256927348E}" type="slidenum">
              <a:rPr lang="en-US" smtClean="0"/>
              <a:pPr/>
              <a:t>53</a:t>
            </a:fld>
            <a:endParaRPr lang="en-US"/>
          </a:p>
        </p:txBody>
      </p:sp>
      <p:sp>
        <p:nvSpPr>
          <p:cNvPr id="4" name="TextBox 3"/>
          <p:cNvSpPr txBox="1"/>
          <p:nvPr/>
        </p:nvSpPr>
        <p:spPr>
          <a:xfrm>
            <a:off x="1181100" y="2057400"/>
            <a:ext cx="8458200" cy="3416320"/>
          </a:xfrm>
          <a:prstGeom prst="rect">
            <a:avLst/>
          </a:prstGeom>
          <a:noFill/>
        </p:spPr>
        <p:txBody>
          <a:bodyPr wrap="square" rtlCol="0">
            <a:spAutoFit/>
          </a:bodyPr>
          <a:lstStyle/>
          <a:p>
            <a:r>
              <a:rPr lang="en-US" sz="2800" i="1" dirty="0">
                <a:solidFill>
                  <a:schemeClr val="tx1"/>
                </a:solidFill>
              </a:rPr>
              <a:t>Lighting Research Center </a:t>
            </a:r>
          </a:p>
          <a:p>
            <a:r>
              <a:rPr lang="en-US" sz="2400" dirty="0">
                <a:solidFill>
                  <a:schemeClr val="tx1"/>
                </a:solidFill>
              </a:rPr>
              <a:t>at Rensselaer Polytechnic Institute, Troy, New York</a:t>
            </a:r>
          </a:p>
          <a:p>
            <a:endParaRPr lang="en-US" sz="2000" dirty="0">
              <a:solidFill>
                <a:schemeClr val="tx1"/>
              </a:solidFill>
            </a:endParaRPr>
          </a:p>
          <a:p>
            <a:r>
              <a:rPr lang="en-US" sz="2400" dirty="0">
                <a:solidFill>
                  <a:schemeClr val="tx1"/>
                </a:solidFill>
                <a:hlinkClick r:id="rId2"/>
              </a:rPr>
              <a:t>http://www.lrc.rpi.edu/</a:t>
            </a:r>
            <a:endParaRPr lang="en-US" sz="2400" dirty="0">
              <a:solidFill>
                <a:schemeClr val="tx1"/>
              </a:solidFill>
            </a:endParaRPr>
          </a:p>
          <a:p>
            <a:endParaRPr lang="en-US" sz="2000" dirty="0">
              <a:solidFill>
                <a:schemeClr val="tx1"/>
              </a:solidFill>
            </a:endParaRPr>
          </a:p>
          <a:p>
            <a:r>
              <a:rPr lang="en-US" sz="2400" dirty="0">
                <a:solidFill>
                  <a:schemeClr val="tx1"/>
                </a:solidFill>
              </a:rPr>
              <a:t>World leading center for lighting research and education – pioneering research in solid-state lighting, light and health, transportation lighting, and energy efficiency</a:t>
            </a:r>
          </a:p>
          <a:p>
            <a:endParaRPr lang="en-US" sz="2800" dirty="0">
              <a:solidFill>
                <a:schemeClr val="tx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78823D7-4572-4B8D-8F09-C90C0493F3F2}" type="slidenum">
              <a:rPr lang="en-US"/>
              <a:pPr/>
              <a:t>54</a:t>
            </a:fld>
            <a:endParaRPr lang="en-US"/>
          </a:p>
        </p:txBody>
      </p:sp>
      <p:sp>
        <p:nvSpPr>
          <p:cNvPr id="130050" name="Rectangle 2"/>
          <p:cNvSpPr>
            <a:spLocks noGrp="1" noChangeArrowheads="1"/>
          </p:cNvSpPr>
          <p:nvPr>
            <p:ph type="title"/>
          </p:nvPr>
        </p:nvSpPr>
        <p:spPr/>
        <p:txBody>
          <a:bodyPr anchor="ctr"/>
          <a:lstStyle/>
          <a:p>
            <a:r>
              <a:rPr lang="en-US" dirty="0"/>
              <a:t>Resources (cont’d)</a:t>
            </a:r>
          </a:p>
        </p:txBody>
      </p:sp>
      <p:sp>
        <p:nvSpPr>
          <p:cNvPr id="130051" name="Rectangle 3"/>
          <p:cNvSpPr>
            <a:spLocks noGrp="1" noChangeArrowheads="1"/>
          </p:cNvSpPr>
          <p:nvPr>
            <p:ph type="body" idx="1"/>
          </p:nvPr>
        </p:nvSpPr>
        <p:spPr>
          <a:xfrm>
            <a:off x="419100" y="1981200"/>
            <a:ext cx="9525000" cy="4343400"/>
          </a:xfrm>
        </p:spPr>
        <p:txBody>
          <a:bodyPr/>
          <a:lstStyle/>
          <a:p>
            <a:r>
              <a:rPr lang="en-US"/>
              <a:t>DarkSky International– </a:t>
            </a:r>
            <a:r>
              <a:rPr lang="en-US" dirty="0"/>
              <a:t>formerly  (IDA)</a:t>
            </a:r>
          </a:p>
          <a:p>
            <a:r>
              <a:rPr lang="en-US" dirty="0">
                <a:hlinkClick r:id="rId2"/>
              </a:rPr>
              <a:t>www.darksky.org</a:t>
            </a:r>
            <a:r>
              <a:rPr lang="en-US" dirty="0"/>
              <a:t>           Tucson, AZ</a:t>
            </a:r>
          </a:p>
          <a:p>
            <a:r>
              <a:rPr lang="en-US" sz="2800" dirty="0"/>
              <a:t>Est. 1988, educational, environmental 501(c)(3) nonprofit dedicated to protecting and preserving the nighttime environment and our heritage of dark skies through quality outdoor lighting.  </a:t>
            </a:r>
          </a:p>
          <a:p>
            <a:r>
              <a:rPr lang="en-US" sz="2800" dirty="0"/>
              <a:t>With thousands of members in more than 70 countries, IDA is the leading authority concerning the problems and solutions related to </a:t>
            </a:r>
            <a:r>
              <a:rPr lang="en-US" sz="2800" i="1" dirty="0"/>
              <a:t>light pollution</a:t>
            </a:r>
            <a:r>
              <a:rPr lang="en-US" sz="2800" dirty="0"/>
              <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1716C-7402-540F-0477-5706F7F597A0}"/>
              </a:ext>
            </a:extLst>
          </p:cNvPr>
          <p:cNvSpPr>
            <a:spLocks noGrp="1"/>
          </p:cNvSpPr>
          <p:nvPr>
            <p:ph type="title"/>
          </p:nvPr>
        </p:nvSpPr>
        <p:spPr/>
        <p:txBody>
          <a:bodyPr/>
          <a:lstStyle/>
          <a:p>
            <a:r>
              <a:rPr lang="en-US" dirty="0"/>
              <a:t>Resources (Cont’d)</a:t>
            </a:r>
          </a:p>
        </p:txBody>
      </p:sp>
      <p:sp>
        <p:nvSpPr>
          <p:cNvPr id="3" name="Content Placeholder 2">
            <a:extLst>
              <a:ext uri="{FF2B5EF4-FFF2-40B4-BE49-F238E27FC236}">
                <a16:creationId xmlns:a16="http://schemas.microsoft.com/office/drawing/2014/main" id="{8875AA92-94FC-EB7B-F282-D593100EE1F2}"/>
              </a:ext>
            </a:extLst>
          </p:cNvPr>
          <p:cNvSpPr>
            <a:spLocks noGrp="1"/>
          </p:cNvSpPr>
          <p:nvPr>
            <p:ph idx="1"/>
          </p:nvPr>
        </p:nvSpPr>
        <p:spPr>
          <a:xfrm>
            <a:off x="685800" y="1676400"/>
            <a:ext cx="8829675" cy="4114800"/>
          </a:xfrm>
        </p:spPr>
        <p:txBody>
          <a:bodyPr/>
          <a:lstStyle/>
          <a:p>
            <a:r>
              <a:rPr lang="en-US" sz="2400" dirty="0"/>
              <a:t>DesignLights Consortium - The DLC is a non-profit organization improving energy efficiency, lighting quality, and the human experience in the built environment.  Collaborates with utilities, energy efficiency programs, manufacturers, lighting designers, building owners, and government entities to create rigorous criteria for lighting performance that keeps up with the pace of technology. </a:t>
            </a:r>
          </a:p>
          <a:p>
            <a:pPr marL="0" indent="0">
              <a:buNone/>
            </a:pPr>
            <a:endParaRPr lang="en-US" sz="2400" dirty="0"/>
          </a:p>
          <a:p>
            <a:r>
              <a:rPr lang="en-US" sz="2400" dirty="0">
                <a:solidFill>
                  <a:srgbClr val="FFC000"/>
                </a:solidFill>
                <a:hlinkClick r:id="rId2"/>
              </a:rPr>
              <a:t>https://www.designlights.org/</a:t>
            </a:r>
            <a:r>
              <a:rPr lang="en-US" sz="2400" dirty="0">
                <a:solidFill>
                  <a:srgbClr val="FFC000"/>
                </a:solidFill>
              </a:rPr>
              <a:t> </a:t>
            </a:r>
          </a:p>
          <a:p>
            <a:pPr marL="0" indent="0">
              <a:buNone/>
            </a:pPr>
            <a:endParaRPr lang="en-US" sz="2400" dirty="0">
              <a:solidFill>
                <a:srgbClr val="FFC000"/>
              </a:solidFill>
            </a:endParaRPr>
          </a:p>
          <a:p>
            <a:r>
              <a:rPr lang="en-US" sz="2400" dirty="0"/>
              <a:t> </a:t>
            </a:r>
            <a:r>
              <a:rPr lang="en-US" sz="2400" i="1" dirty="0"/>
              <a:t>Qualified Product List (QPL) and On-Demand Webinars</a:t>
            </a:r>
          </a:p>
        </p:txBody>
      </p:sp>
      <p:sp>
        <p:nvSpPr>
          <p:cNvPr id="4" name="Slide Number Placeholder 3">
            <a:extLst>
              <a:ext uri="{FF2B5EF4-FFF2-40B4-BE49-F238E27FC236}">
                <a16:creationId xmlns:a16="http://schemas.microsoft.com/office/drawing/2014/main" id="{AB7A8BBF-8244-F4D4-889F-B3D8F4C00616}"/>
              </a:ext>
            </a:extLst>
          </p:cNvPr>
          <p:cNvSpPr>
            <a:spLocks noGrp="1"/>
          </p:cNvSpPr>
          <p:nvPr>
            <p:ph type="sldNum" sz="quarter" idx="12"/>
          </p:nvPr>
        </p:nvSpPr>
        <p:spPr/>
        <p:txBody>
          <a:bodyPr/>
          <a:lstStyle/>
          <a:p>
            <a:fld id="{ABF5599E-0A66-4693-BB0E-956EA984C552}" type="slidenum">
              <a:rPr lang="en-US" smtClean="0"/>
              <a:pPr/>
              <a:t>55</a:t>
            </a:fld>
            <a:endParaRPr lang="en-US"/>
          </a:p>
        </p:txBody>
      </p:sp>
    </p:spTree>
    <p:extLst>
      <p:ext uri="{BB962C8B-B14F-4D97-AF65-F5344CB8AC3E}">
        <p14:creationId xmlns:p14="http://schemas.microsoft.com/office/powerpoint/2010/main" val="7980227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313339E5-6B4F-4709-8938-0A176022D413}" type="slidenum">
              <a:rPr lang="en-US" smtClean="0"/>
              <a:pPr>
                <a:defRPr/>
              </a:pPr>
              <a:t>56</a:t>
            </a:fld>
            <a:endParaRPr lang="en-US"/>
          </a:p>
        </p:txBody>
      </p:sp>
      <p:pic>
        <p:nvPicPr>
          <p:cNvPr id="3" name="Picture 2" descr="POLCouncil.org_web.jpg"/>
          <p:cNvPicPr>
            <a:picLocks noChangeAspect="1"/>
          </p:cNvPicPr>
          <p:nvPr/>
        </p:nvPicPr>
        <p:blipFill>
          <a:blip r:embed="rId2" cstate="print"/>
          <a:stretch>
            <a:fillRect/>
          </a:stretch>
        </p:blipFill>
        <p:spPr>
          <a:xfrm>
            <a:off x="0" y="0"/>
            <a:ext cx="10287000" cy="687262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01374C4-495F-4EF8-A801-B5A758C7E9EF}" type="slidenum">
              <a:rPr lang="en-US"/>
              <a:pPr/>
              <a:t>57</a:t>
            </a:fld>
            <a:endParaRPr lang="en-US"/>
          </a:p>
        </p:txBody>
      </p:sp>
      <p:sp>
        <p:nvSpPr>
          <p:cNvPr id="123906" name="Rectangle 2"/>
          <p:cNvSpPr>
            <a:spLocks noGrp="1" noChangeArrowheads="1"/>
          </p:cNvSpPr>
          <p:nvPr>
            <p:ph type="title"/>
          </p:nvPr>
        </p:nvSpPr>
        <p:spPr>
          <a:noFill/>
          <a:ln/>
        </p:spPr>
        <p:txBody>
          <a:bodyPr anchor="ctr"/>
          <a:lstStyle/>
          <a:p>
            <a:r>
              <a:rPr lang="en-US" dirty="0"/>
              <a:t>Recommendations</a:t>
            </a:r>
          </a:p>
        </p:txBody>
      </p:sp>
      <p:sp>
        <p:nvSpPr>
          <p:cNvPr id="123907" name="Rectangle 3"/>
          <p:cNvSpPr>
            <a:spLocks noGrp="1" noChangeArrowheads="1"/>
          </p:cNvSpPr>
          <p:nvPr>
            <p:ph type="body" idx="1"/>
          </p:nvPr>
        </p:nvSpPr>
        <p:spPr>
          <a:noFill/>
          <a:ln/>
        </p:spPr>
        <p:txBody>
          <a:bodyPr/>
          <a:lstStyle/>
          <a:p>
            <a:pPr>
              <a:spcBef>
                <a:spcPct val="40000"/>
              </a:spcBef>
              <a:buSzTx/>
              <a:buFont typeface="Wingdings" pitchFamily="2" charset="2"/>
              <a:buChar char="§"/>
            </a:pPr>
            <a:r>
              <a:rPr lang="en-US" dirty="0"/>
              <a:t>Improve Outdoor Lighting Practices</a:t>
            </a:r>
          </a:p>
          <a:p>
            <a:pPr lvl="1">
              <a:buSzTx/>
              <a:buFont typeface="Wingdings" pitchFamily="2" charset="2"/>
              <a:buChar char="§"/>
            </a:pPr>
            <a:r>
              <a:rPr lang="en-US" dirty="0"/>
              <a:t>Improves quality of life in our communities while </a:t>
            </a:r>
            <a:r>
              <a:rPr lang="en-US" i="1" dirty="0">
                <a:solidFill>
                  <a:srgbClr val="00FF99"/>
                </a:solidFill>
              </a:rPr>
              <a:t>saving money</a:t>
            </a:r>
            <a:endParaRPr lang="en-US" i="1" dirty="0"/>
          </a:p>
          <a:p>
            <a:pPr lvl="1">
              <a:buSzTx/>
              <a:buFont typeface="Wingdings" pitchFamily="2" charset="2"/>
              <a:buChar char="§"/>
            </a:pPr>
            <a:r>
              <a:rPr lang="en-US" dirty="0"/>
              <a:t>Promotes energy efficiency </a:t>
            </a:r>
          </a:p>
          <a:p>
            <a:pPr>
              <a:buSzTx/>
              <a:buFont typeface="Wingdings" pitchFamily="2" charset="2"/>
              <a:buChar char="§"/>
            </a:pPr>
            <a:r>
              <a:rPr lang="en-US" dirty="0"/>
              <a:t>Recognize </a:t>
            </a:r>
            <a:r>
              <a:rPr lang="en-US" i="1" dirty="0"/>
              <a:t>Waste Outdoor Lighting </a:t>
            </a:r>
            <a:r>
              <a:rPr lang="en-US" dirty="0"/>
              <a:t>as a significant environmental issue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3E95B00-A018-472E-A32A-B3CA0139295E}" type="slidenum">
              <a:rPr lang="en-US"/>
              <a:pPr/>
              <a:t>58</a:t>
            </a:fld>
            <a:endParaRPr lang="en-US"/>
          </a:p>
        </p:txBody>
      </p:sp>
      <p:sp>
        <p:nvSpPr>
          <p:cNvPr id="124930" name="Rectangle 2"/>
          <p:cNvSpPr>
            <a:spLocks noGrp="1" noChangeArrowheads="1"/>
          </p:cNvSpPr>
          <p:nvPr>
            <p:ph type="title"/>
          </p:nvPr>
        </p:nvSpPr>
        <p:spPr>
          <a:noFill/>
          <a:ln/>
        </p:spPr>
        <p:txBody>
          <a:bodyPr anchor="ctr"/>
          <a:lstStyle/>
          <a:p>
            <a:r>
              <a:rPr lang="en-US" dirty="0"/>
              <a:t>Recommendations   (Cont’d)</a:t>
            </a:r>
          </a:p>
        </p:txBody>
      </p:sp>
      <p:sp>
        <p:nvSpPr>
          <p:cNvPr id="124931" name="Rectangle 3"/>
          <p:cNvSpPr>
            <a:spLocks noGrp="1" noChangeArrowheads="1"/>
          </p:cNvSpPr>
          <p:nvPr>
            <p:ph type="body" idx="1"/>
          </p:nvPr>
        </p:nvSpPr>
        <p:spPr>
          <a:xfrm>
            <a:off x="723900" y="1752600"/>
            <a:ext cx="9182100" cy="4114800"/>
          </a:xfrm>
          <a:noFill/>
          <a:ln/>
        </p:spPr>
        <p:txBody>
          <a:bodyPr/>
          <a:lstStyle/>
          <a:p>
            <a:pPr>
              <a:buSzTx/>
              <a:buFont typeface="Wingdings" pitchFamily="2" charset="2"/>
              <a:buChar char="§"/>
            </a:pPr>
            <a:r>
              <a:rPr lang="en-US" sz="3600" dirty="0"/>
              <a:t>Promote the use of:</a:t>
            </a:r>
          </a:p>
          <a:p>
            <a:pPr lvl="1">
              <a:spcAft>
                <a:spcPct val="10000"/>
              </a:spcAft>
              <a:buSzTx/>
              <a:buFont typeface="Wingdings" pitchFamily="2" charset="2"/>
              <a:buChar char="§"/>
            </a:pPr>
            <a:r>
              <a:rPr lang="en-US" sz="3200" i="1" dirty="0">
                <a:solidFill>
                  <a:srgbClr val="00FF99"/>
                </a:solidFill>
              </a:rPr>
              <a:t>Intelligent light controls</a:t>
            </a:r>
            <a:r>
              <a:rPr lang="en-US" sz="3200" dirty="0"/>
              <a:t>, e.g. motion sensors, astronomic timers, programmable controllers</a:t>
            </a:r>
          </a:p>
          <a:p>
            <a:pPr lvl="1">
              <a:spcAft>
                <a:spcPct val="10000"/>
              </a:spcAft>
              <a:buSzTx/>
              <a:buFont typeface="Wingdings" pitchFamily="2" charset="2"/>
              <a:buChar char="§"/>
            </a:pPr>
            <a:r>
              <a:rPr lang="en-US" sz="3200" i="1" dirty="0">
                <a:solidFill>
                  <a:srgbClr val="00FF99"/>
                </a:solidFill>
              </a:rPr>
              <a:t>Late night turn-off or dimming</a:t>
            </a:r>
            <a:r>
              <a:rPr lang="en-US" sz="3200" dirty="0"/>
              <a:t> of all lighting except as needed for safety/security</a:t>
            </a:r>
          </a:p>
          <a:p>
            <a:pPr lvl="1">
              <a:buSzTx/>
              <a:buFont typeface="Wingdings" pitchFamily="2" charset="2"/>
              <a:buChar char="§"/>
            </a:pPr>
            <a:r>
              <a:rPr lang="en-US" sz="3200" i="1" dirty="0">
                <a:solidFill>
                  <a:srgbClr val="00FF99"/>
                </a:solidFill>
              </a:rPr>
              <a:t>Fully shielded</a:t>
            </a:r>
            <a:r>
              <a:rPr lang="en-US" sz="3200" dirty="0">
                <a:solidFill>
                  <a:srgbClr val="00FF99"/>
                </a:solidFill>
              </a:rPr>
              <a:t> </a:t>
            </a:r>
            <a:r>
              <a:rPr lang="en-US" sz="3200" i="1" dirty="0">
                <a:solidFill>
                  <a:srgbClr val="00FF99"/>
                </a:solidFill>
              </a:rPr>
              <a:t>light fixtures</a:t>
            </a:r>
            <a:r>
              <a:rPr lang="en-US" sz="3200" i="1" dirty="0"/>
              <a:t> </a:t>
            </a:r>
            <a:r>
              <a:rPr lang="en-US" sz="3200" dirty="0"/>
              <a:t>to minimize glare light trespass, and wasted uplight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0507A59-A860-4AC9-832E-A61EFD6A96C3}" type="slidenum">
              <a:rPr lang="en-US"/>
              <a:pPr/>
              <a:t>59</a:t>
            </a:fld>
            <a:endParaRPr lang="en-US"/>
          </a:p>
        </p:txBody>
      </p:sp>
      <p:sp>
        <p:nvSpPr>
          <p:cNvPr id="119810" name="Rectangle 2"/>
          <p:cNvSpPr>
            <a:spLocks noGrp="1" noChangeArrowheads="1"/>
          </p:cNvSpPr>
          <p:nvPr>
            <p:ph type="title"/>
          </p:nvPr>
        </p:nvSpPr>
        <p:spPr>
          <a:noFill/>
          <a:ln/>
        </p:spPr>
        <p:txBody>
          <a:bodyPr anchor="ctr"/>
          <a:lstStyle/>
          <a:p>
            <a:r>
              <a:rPr lang="en-US" dirty="0"/>
              <a:t>Conclusion</a:t>
            </a:r>
          </a:p>
        </p:txBody>
      </p:sp>
      <p:sp>
        <p:nvSpPr>
          <p:cNvPr id="119811" name="Rectangle 3"/>
          <p:cNvSpPr>
            <a:spLocks noGrp="1" noChangeArrowheads="1"/>
          </p:cNvSpPr>
          <p:nvPr>
            <p:ph type="body" idx="1"/>
          </p:nvPr>
        </p:nvSpPr>
        <p:spPr>
          <a:xfrm>
            <a:off x="342900" y="1981200"/>
            <a:ext cx="9601200" cy="4114800"/>
          </a:xfrm>
          <a:noFill/>
          <a:ln/>
        </p:spPr>
        <p:txBody>
          <a:bodyPr/>
          <a:lstStyle/>
          <a:p>
            <a:pPr>
              <a:spcAft>
                <a:spcPct val="48000"/>
              </a:spcAft>
              <a:buFont typeface="Wingdings" pitchFamily="2" charset="2"/>
              <a:buChar char="§"/>
            </a:pPr>
            <a:r>
              <a:rPr lang="en-US" dirty="0"/>
              <a:t>Don’t settle for bad lighting</a:t>
            </a:r>
          </a:p>
          <a:p>
            <a:pPr>
              <a:spcAft>
                <a:spcPct val="48000"/>
              </a:spcAft>
              <a:buFont typeface="Wingdings" pitchFamily="2" charset="2"/>
              <a:buChar char="§"/>
            </a:pPr>
            <a:r>
              <a:rPr lang="en-US" dirty="0"/>
              <a:t>An ordinance quantifies community expectations</a:t>
            </a:r>
          </a:p>
          <a:p>
            <a:pPr>
              <a:spcAft>
                <a:spcPct val="48000"/>
              </a:spcAft>
              <a:buFont typeface="Wingdings" pitchFamily="2" charset="2"/>
              <a:buChar char="§"/>
            </a:pPr>
            <a:r>
              <a:rPr lang="en-US" dirty="0"/>
              <a:t>Enact an effective ordinance and enforce it</a:t>
            </a:r>
          </a:p>
          <a:p>
            <a:pPr>
              <a:spcAft>
                <a:spcPct val="48000"/>
              </a:spcAft>
              <a:buFont typeface="Wingdings" pitchFamily="2" charset="2"/>
              <a:buChar char="§"/>
            </a:pPr>
            <a:r>
              <a:rPr lang="en-US" dirty="0"/>
              <a:t>Web - POLCouncil.org</a:t>
            </a:r>
          </a:p>
          <a:p>
            <a:pPr>
              <a:spcAft>
                <a:spcPct val="48000"/>
              </a:spcAft>
              <a:buFont typeface="Wingdings" pitchFamily="2" charset="2"/>
              <a:buChar char="§"/>
            </a:pPr>
            <a:r>
              <a:rPr lang="en-US" dirty="0"/>
              <a:t>Email - POLCouncil@PolCouncil.org</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3"/>
</p:tagLst>
</file>

<file path=ppt/theme/theme1.xml><?xml version="1.0" encoding="utf-8"?>
<a:theme xmlns:a="http://schemas.openxmlformats.org/drawingml/2006/main" name="Dbllines">
  <a:themeElements>
    <a:clrScheme name="">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00CCCC"/>
      </a:folHlink>
    </a:clrScheme>
    <a:fontScheme name="Dblline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66FF66"/>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66FF66"/>
            </a:solidFill>
            <a:effectLst/>
            <a:latin typeface="Arial" charset="0"/>
          </a:defRPr>
        </a:defPPr>
      </a:lstStyle>
    </a:lnDef>
  </a:objectDefaults>
  <a:extraClrSchemeLst>
    <a:extraClrScheme>
      <a:clrScheme name="Dbl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clrMap bg1="dk2" tx1="lt1" bg2="dk1" tx2="lt2" accent1="accent1" accent2="accent2" accent3="accent3" accent4="accent4" accent5="accent5" accent6="accent6" hlink="hlink" folHlink="folHlink"/>
    </a:extraClrScheme>
    <a:extraClrScheme>
      <a:clrScheme name="Dbllines 2">
        <a:dk1>
          <a:srgbClr val="000000"/>
        </a:dk1>
        <a:lt1>
          <a:srgbClr val="FFFFCC"/>
        </a:lt1>
        <a:dk2>
          <a:srgbClr val="996600"/>
        </a:dk2>
        <a:lt2>
          <a:srgbClr val="FFFFCC"/>
        </a:lt2>
        <a:accent1>
          <a:srgbClr val="FFCC00"/>
        </a:accent1>
        <a:accent2>
          <a:srgbClr val="6666FF"/>
        </a:accent2>
        <a:accent3>
          <a:srgbClr val="FFFFE2"/>
        </a:accent3>
        <a:accent4>
          <a:srgbClr val="000000"/>
        </a:accent4>
        <a:accent5>
          <a:srgbClr val="FFE2AA"/>
        </a:accent5>
        <a:accent6>
          <a:srgbClr val="5C5CE7"/>
        </a:accent6>
        <a:hlink>
          <a:srgbClr val="999933"/>
        </a:hlink>
        <a:folHlink>
          <a:srgbClr val="990066"/>
        </a:folHlink>
      </a:clrScheme>
      <a:clrMap bg1="lt1" tx1="dk1" bg2="lt2" tx2="dk2" accent1="accent1" accent2="accent2" accent3="accent3" accent4="accent4" accent5="accent5" accent6="accent6" hlink="hlink" folHlink="folHlink"/>
    </a:extraClrScheme>
    <a:extraClrScheme>
      <a:clrScheme name="Dbllines 3">
        <a:dk1>
          <a:srgbClr val="000000"/>
        </a:dk1>
        <a:lt1>
          <a:srgbClr val="FFFFFF"/>
        </a:lt1>
        <a:dk2>
          <a:srgbClr val="000000"/>
        </a:dk2>
        <a:lt2>
          <a:srgbClr val="FFFFFF"/>
        </a:lt2>
        <a:accent1>
          <a:srgbClr val="EAEAEA"/>
        </a:accent1>
        <a:accent2>
          <a:srgbClr val="969696"/>
        </a:accent2>
        <a:accent3>
          <a:srgbClr val="FFFFFF"/>
        </a:accent3>
        <a:accent4>
          <a:srgbClr val="0000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00CCCC"/>
    </a:folHlink>
  </a:clrScheme>
</a:themeOverride>
</file>

<file path=docProps/app.xml><?xml version="1.0" encoding="utf-8"?>
<Properties xmlns="http://schemas.openxmlformats.org/officeDocument/2006/extended-properties" xmlns:vt="http://schemas.openxmlformats.org/officeDocument/2006/docPropsVTypes">
  <Template>D:\OFFICE95\Templates\Presentation Designs\Dbllines.pot</Template>
  <TotalTime>5710</TotalTime>
  <Words>2366</Words>
  <Application>Microsoft Office PowerPoint</Application>
  <PresentationFormat>35mm Slides</PresentationFormat>
  <Paragraphs>306</Paragraphs>
  <Slides>59</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Arial</vt:lpstr>
      <vt:lpstr>Monotype Sorts</vt:lpstr>
      <vt:lpstr>Times New Roman</vt:lpstr>
      <vt:lpstr>Wingdings</vt:lpstr>
      <vt:lpstr>Dbllines</vt:lpstr>
      <vt:lpstr>Outdoor Lighting    Planning Issues for  Municipalities</vt:lpstr>
      <vt:lpstr>Outdoor Lighting Trends  Light pollution and billions of dollars of wasted energy</vt:lpstr>
      <vt:lpstr>PowerPoint Presentation</vt:lpstr>
      <vt:lpstr>PowerPoint Presentation</vt:lpstr>
      <vt:lpstr>Why is good outdoor lighting important?</vt:lpstr>
      <vt:lpstr>Why is good outdoor lighting important?  </vt:lpstr>
      <vt:lpstr>The Downside</vt:lpstr>
      <vt:lpstr>The Downside </vt:lpstr>
      <vt:lpstr>Impact on Plants</vt:lpstr>
      <vt:lpstr>PowerPoint Presentation</vt:lpstr>
      <vt:lpstr>Glare</vt:lpstr>
      <vt:lpstr>Glare Under Control</vt:lpstr>
      <vt:lpstr>PowerPoint Presentation</vt:lpstr>
      <vt:lpstr>PowerPoint Presentation</vt:lpstr>
      <vt:lpstr>Goals of Good Outdoor Lighting</vt:lpstr>
      <vt:lpstr>Goals of Good Outdoor Lighting</vt:lpstr>
      <vt:lpstr>The Good and the Bad</vt:lpstr>
      <vt:lpstr>The Good and the Bad</vt:lpstr>
      <vt:lpstr>PowerPoint Presentation</vt:lpstr>
      <vt:lpstr>Today’s Situation</vt:lpstr>
      <vt:lpstr>Common Myths of Outdoor Lighting</vt:lpstr>
      <vt:lpstr>Myths of Outdoor Lighting (Cont’d)</vt:lpstr>
      <vt:lpstr>Myths of Outdoor Lighting (Cont’d)</vt:lpstr>
      <vt:lpstr>Myths of Outdoor Lighting (Cont’d)</vt:lpstr>
      <vt:lpstr>Myths of Outdoor Lighting (Cont’d)</vt:lpstr>
      <vt:lpstr>National Institute of Justice study, Feb., 1997</vt:lpstr>
      <vt:lpstr>How Did We Get Here?</vt:lpstr>
      <vt:lpstr>How Did We Get Here?   (Cont’d)</vt:lpstr>
      <vt:lpstr>How Did We Get Here?   (Cont’d)</vt:lpstr>
      <vt:lpstr>PowerPoint Presentation</vt:lpstr>
      <vt:lpstr>Impacts of Poor Outdoor Lighting Practices</vt:lpstr>
      <vt:lpstr>PowerPoint Presentation</vt:lpstr>
      <vt:lpstr>Impacts of Poor Outdoor Lighting Practices (Cont’d)</vt:lpstr>
      <vt:lpstr>PowerPoint Presentation</vt:lpstr>
      <vt:lpstr>PowerPoint Presentation</vt:lpstr>
      <vt:lpstr>Impacts of Poor Outdoor Lighting Practices (Cont’d)</vt:lpstr>
      <vt:lpstr>Impacts of Poor Outdoor Lighting Practices (Cont’d)</vt:lpstr>
      <vt:lpstr>PowerPoint Presentation</vt:lpstr>
      <vt:lpstr>Light Trespass Lawsuit - Pennsylvania</vt:lpstr>
      <vt:lpstr>Light Trespass Lawsuit - Pennsylvania</vt:lpstr>
      <vt:lpstr>Light Trespass Lawsuit - Colorado</vt:lpstr>
      <vt:lpstr>Light Trespass Lawsuit - Colorado</vt:lpstr>
      <vt:lpstr>Light Trespass Lawsuit - Colorado</vt:lpstr>
      <vt:lpstr>Light Trespass Lawsuit - Colorado</vt:lpstr>
      <vt:lpstr>Light Emitting Diodes</vt:lpstr>
      <vt:lpstr>Light Emitting Diodes</vt:lpstr>
      <vt:lpstr>LED Choices</vt:lpstr>
      <vt:lpstr>Human Vision</vt:lpstr>
      <vt:lpstr>Spectral Power Distribution &amp; CCT</vt:lpstr>
      <vt:lpstr>Circadian Rhythm</vt:lpstr>
      <vt:lpstr>Light as a “Stimulus”</vt:lpstr>
      <vt:lpstr>Resources</vt:lpstr>
      <vt:lpstr>Resources (Cont’d)</vt:lpstr>
      <vt:lpstr>Resources (cont’d)</vt:lpstr>
      <vt:lpstr>Resources (Cont’d)</vt:lpstr>
      <vt:lpstr>PowerPoint Presentation</vt:lpstr>
      <vt:lpstr>Recommendations</vt:lpstr>
      <vt:lpstr>Recommendations   (Cont’d)</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Recommending a Strategy</dc:title>
  <dc:creator>Barry Johnson</dc:creator>
  <cp:lastModifiedBy>Barry Johnson</cp:lastModifiedBy>
  <cp:revision>689</cp:revision>
  <cp:lastPrinted>2001-01-09T23:54:15Z</cp:lastPrinted>
  <dcterms:created xsi:type="dcterms:W3CDTF">1995-06-02T22:12:36Z</dcterms:created>
  <dcterms:modified xsi:type="dcterms:W3CDTF">2024-04-19T14:42:21Z</dcterms:modified>
</cp:coreProperties>
</file>