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64"/>
  </p:notesMasterIdLst>
  <p:handoutMasterIdLst>
    <p:handoutMasterId r:id="rId65"/>
  </p:handoutMasterIdLst>
  <p:sldIdLst>
    <p:sldId id="256" r:id="rId2"/>
    <p:sldId id="378" r:id="rId3"/>
    <p:sldId id="379" r:id="rId4"/>
    <p:sldId id="380" r:id="rId5"/>
    <p:sldId id="316" r:id="rId6"/>
    <p:sldId id="317" r:id="rId7"/>
    <p:sldId id="377" r:id="rId8"/>
    <p:sldId id="382" r:id="rId9"/>
    <p:sldId id="383" r:id="rId10"/>
    <p:sldId id="384" r:id="rId11"/>
    <p:sldId id="381" r:id="rId12"/>
    <p:sldId id="391" r:id="rId13"/>
    <p:sldId id="258" r:id="rId14"/>
    <p:sldId id="390" r:id="rId15"/>
    <p:sldId id="357" r:id="rId16"/>
    <p:sldId id="371" r:id="rId17"/>
    <p:sldId id="407" r:id="rId18"/>
    <p:sldId id="283" r:id="rId19"/>
    <p:sldId id="260" r:id="rId20"/>
    <p:sldId id="282" r:id="rId21"/>
    <p:sldId id="285" r:id="rId22"/>
    <p:sldId id="385" r:id="rId23"/>
    <p:sldId id="359" r:id="rId24"/>
    <p:sldId id="284" r:id="rId25"/>
    <p:sldId id="272" r:id="rId26"/>
    <p:sldId id="372" r:id="rId27"/>
    <p:sldId id="356" r:id="rId28"/>
    <p:sldId id="318" r:id="rId29"/>
    <p:sldId id="369" r:id="rId30"/>
    <p:sldId id="319" r:id="rId31"/>
    <p:sldId id="389" r:id="rId32"/>
    <p:sldId id="344" r:id="rId33"/>
    <p:sldId id="368" r:id="rId34"/>
    <p:sldId id="373" r:id="rId35"/>
    <p:sldId id="360" r:id="rId36"/>
    <p:sldId id="361" r:id="rId37"/>
    <p:sldId id="362" r:id="rId38"/>
    <p:sldId id="374" r:id="rId39"/>
    <p:sldId id="375" r:id="rId40"/>
    <p:sldId id="376" r:id="rId41"/>
    <p:sldId id="388" r:id="rId42"/>
    <p:sldId id="392" r:id="rId43"/>
    <p:sldId id="406" r:id="rId44"/>
    <p:sldId id="405" r:id="rId45"/>
    <p:sldId id="393" r:id="rId46"/>
    <p:sldId id="394" r:id="rId47"/>
    <p:sldId id="395" r:id="rId48"/>
    <p:sldId id="396" r:id="rId49"/>
    <p:sldId id="397" r:id="rId50"/>
    <p:sldId id="398" r:id="rId51"/>
    <p:sldId id="399" r:id="rId52"/>
    <p:sldId id="400" r:id="rId53"/>
    <p:sldId id="401" r:id="rId54"/>
    <p:sldId id="403" r:id="rId55"/>
    <p:sldId id="404" r:id="rId56"/>
    <p:sldId id="365" r:id="rId57"/>
    <p:sldId id="387" r:id="rId58"/>
    <p:sldId id="370" r:id="rId59"/>
    <p:sldId id="386" r:id="rId60"/>
    <p:sldId id="366" r:id="rId61"/>
    <p:sldId id="367" r:id="rId62"/>
    <p:sldId id="364" r:id="rId63"/>
  </p:sldIdLst>
  <p:sldSz cx="10287000" cy="6858000" type="35mm"/>
  <p:notesSz cx="6858000" cy="9236075"/>
  <p:defaultTextStyle>
    <a:defPPr>
      <a:defRPr lang="en-US"/>
    </a:defPPr>
    <a:lvl1pPr algn="l" rtl="0" eaLnBrk="0" fontAlgn="base" hangingPunct="0">
      <a:spcBef>
        <a:spcPct val="0"/>
      </a:spcBef>
      <a:spcAft>
        <a:spcPct val="0"/>
      </a:spcAft>
      <a:defRPr sz="3600" kern="1200">
        <a:solidFill>
          <a:srgbClr val="66FF66"/>
        </a:solidFill>
        <a:latin typeface="Arial" charset="0"/>
        <a:ea typeface="+mn-ea"/>
        <a:cs typeface="+mn-cs"/>
      </a:defRPr>
    </a:lvl1pPr>
    <a:lvl2pPr marL="457200" algn="l" rtl="0" eaLnBrk="0" fontAlgn="base" hangingPunct="0">
      <a:spcBef>
        <a:spcPct val="0"/>
      </a:spcBef>
      <a:spcAft>
        <a:spcPct val="0"/>
      </a:spcAft>
      <a:defRPr sz="3600" kern="1200">
        <a:solidFill>
          <a:srgbClr val="66FF66"/>
        </a:solidFill>
        <a:latin typeface="Arial" charset="0"/>
        <a:ea typeface="+mn-ea"/>
        <a:cs typeface="+mn-cs"/>
      </a:defRPr>
    </a:lvl2pPr>
    <a:lvl3pPr marL="914400" algn="l" rtl="0" eaLnBrk="0" fontAlgn="base" hangingPunct="0">
      <a:spcBef>
        <a:spcPct val="0"/>
      </a:spcBef>
      <a:spcAft>
        <a:spcPct val="0"/>
      </a:spcAft>
      <a:defRPr sz="3600" kern="1200">
        <a:solidFill>
          <a:srgbClr val="66FF66"/>
        </a:solidFill>
        <a:latin typeface="Arial" charset="0"/>
        <a:ea typeface="+mn-ea"/>
        <a:cs typeface="+mn-cs"/>
      </a:defRPr>
    </a:lvl3pPr>
    <a:lvl4pPr marL="1371600" algn="l" rtl="0" eaLnBrk="0" fontAlgn="base" hangingPunct="0">
      <a:spcBef>
        <a:spcPct val="0"/>
      </a:spcBef>
      <a:spcAft>
        <a:spcPct val="0"/>
      </a:spcAft>
      <a:defRPr sz="3600" kern="1200">
        <a:solidFill>
          <a:srgbClr val="66FF66"/>
        </a:solidFill>
        <a:latin typeface="Arial" charset="0"/>
        <a:ea typeface="+mn-ea"/>
        <a:cs typeface="+mn-cs"/>
      </a:defRPr>
    </a:lvl4pPr>
    <a:lvl5pPr marL="1828800" algn="l" rtl="0" eaLnBrk="0" fontAlgn="base" hangingPunct="0">
      <a:spcBef>
        <a:spcPct val="0"/>
      </a:spcBef>
      <a:spcAft>
        <a:spcPct val="0"/>
      </a:spcAft>
      <a:defRPr sz="3600" kern="1200">
        <a:solidFill>
          <a:srgbClr val="66FF66"/>
        </a:solidFill>
        <a:latin typeface="Arial" charset="0"/>
        <a:ea typeface="+mn-ea"/>
        <a:cs typeface="+mn-cs"/>
      </a:defRPr>
    </a:lvl5pPr>
    <a:lvl6pPr marL="2286000" algn="l" defTabSz="914400" rtl="0" eaLnBrk="1" latinLnBrk="0" hangingPunct="1">
      <a:defRPr sz="3600" kern="1200">
        <a:solidFill>
          <a:srgbClr val="66FF66"/>
        </a:solidFill>
        <a:latin typeface="Arial" charset="0"/>
        <a:ea typeface="+mn-ea"/>
        <a:cs typeface="+mn-cs"/>
      </a:defRPr>
    </a:lvl6pPr>
    <a:lvl7pPr marL="2743200" algn="l" defTabSz="914400" rtl="0" eaLnBrk="1" latinLnBrk="0" hangingPunct="1">
      <a:defRPr sz="3600" kern="1200">
        <a:solidFill>
          <a:srgbClr val="66FF66"/>
        </a:solidFill>
        <a:latin typeface="Arial" charset="0"/>
        <a:ea typeface="+mn-ea"/>
        <a:cs typeface="+mn-cs"/>
      </a:defRPr>
    </a:lvl7pPr>
    <a:lvl8pPr marL="3200400" algn="l" defTabSz="914400" rtl="0" eaLnBrk="1" latinLnBrk="0" hangingPunct="1">
      <a:defRPr sz="3600" kern="1200">
        <a:solidFill>
          <a:srgbClr val="66FF66"/>
        </a:solidFill>
        <a:latin typeface="Arial" charset="0"/>
        <a:ea typeface="+mn-ea"/>
        <a:cs typeface="+mn-cs"/>
      </a:defRPr>
    </a:lvl8pPr>
    <a:lvl9pPr marL="3657600" algn="l" defTabSz="914400" rtl="0" eaLnBrk="1" latinLnBrk="0" hangingPunct="1">
      <a:defRPr sz="3600" kern="1200">
        <a:solidFill>
          <a:srgbClr val="66FF66"/>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ry Johnson" initials="" lastIdx="12" clrIdx="0"/>
  <p:cmAuthor id="1" name="Stanley Stubbe" initials=""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CCFF33"/>
    <a:srgbClr val="66FF66"/>
    <a:srgbClr val="00FF99"/>
    <a:srgbClr val="00FFCC"/>
    <a:srgbClr val="00CC99"/>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598" autoAdjust="0"/>
  </p:normalViewPr>
  <p:slideViewPr>
    <p:cSldViewPr>
      <p:cViewPr varScale="1">
        <p:scale>
          <a:sx n="110" d="100"/>
          <a:sy n="110" d="100"/>
        </p:scale>
        <p:origin x="-1218" y="-84"/>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964"/>
    </p:cViewPr>
  </p:sorterViewPr>
  <p:notesViewPr>
    <p:cSldViewPr>
      <p:cViewPr varScale="1">
        <p:scale>
          <a:sx n="87" d="100"/>
          <a:sy n="87" d="100"/>
        </p:scale>
        <p:origin x="-3822" y="-84"/>
      </p:cViewPr>
      <p:guideLst>
        <p:guide orient="horz" pos="2909"/>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581400" cy="4619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solidFill>
                  <a:schemeClr val="tx1"/>
                </a:solidFill>
              </a:defRPr>
            </a:lvl1pPr>
          </a:lstStyle>
          <a:p>
            <a:r>
              <a:rPr lang="en-US"/>
              <a:t>Outdoor Lighting:  Planning Issues for Municipalities</a:t>
            </a:r>
          </a:p>
        </p:txBody>
      </p:sp>
      <p:sp>
        <p:nvSpPr>
          <p:cNvPr id="4099" name="Rectangle 3"/>
          <p:cNvSpPr>
            <a:spLocks noGrp="1" noChangeArrowheads="1"/>
          </p:cNvSpPr>
          <p:nvPr>
            <p:ph type="dt" sz="quarter" idx="1"/>
          </p:nvPr>
        </p:nvSpPr>
        <p:spPr bwMode="auto">
          <a:xfrm>
            <a:off x="4648200" y="0"/>
            <a:ext cx="2209800" cy="4619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solidFill>
                  <a:schemeClr val="tx1"/>
                </a:solidFill>
              </a:defRPr>
            </a:lvl1pPr>
          </a:lstStyle>
          <a:p>
            <a:endParaRPr lang="en-US"/>
          </a:p>
        </p:txBody>
      </p:sp>
      <p:sp>
        <p:nvSpPr>
          <p:cNvPr id="4100" name="Rectangle 4"/>
          <p:cNvSpPr>
            <a:spLocks noGrp="1" noChangeArrowheads="1"/>
          </p:cNvSpPr>
          <p:nvPr>
            <p:ph type="ftr" sz="quarter" idx="2"/>
          </p:nvPr>
        </p:nvSpPr>
        <p:spPr bwMode="auto">
          <a:xfrm>
            <a:off x="0" y="8774113"/>
            <a:ext cx="2971800" cy="4619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solidFill>
                  <a:schemeClr val="tx1"/>
                </a:solidFill>
              </a:defRPr>
            </a:lvl1pPr>
          </a:lstStyle>
          <a:p>
            <a:r>
              <a:rPr lang="en-US"/>
              <a:t>Pennsylvania Outdoor Lighting Council</a:t>
            </a:r>
          </a:p>
        </p:txBody>
      </p:sp>
      <p:sp>
        <p:nvSpPr>
          <p:cNvPr id="4101" name="Rectangle 5"/>
          <p:cNvSpPr>
            <a:spLocks noGrp="1" noChangeArrowheads="1"/>
          </p:cNvSpPr>
          <p:nvPr>
            <p:ph type="sldNum" sz="quarter" idx="3"/>
          </p:nvPr>
        </p:nvSpPr>
        <p:spPr bwMode="auto">
          <a:xfrm>
            <a:off x="3886200" y="8774113"/>
            <a:ext cx="2971800" cy="4619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solidFill>
                  <a:schemeClr val="tx1"/>
                </a:solidFill>
              </a:defRPr>
            </a:lvl1pPr>
          </a:lstStyle>
          <a:p>
            <a:fld id="{18D88593-E8E9-4C11-ACF1-DA7A7AB7DE7F}"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22225" y="0"/>
            <a:ext cx="2998788" cy="4111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vl1pPr>
          </a:lstStyle>
          <a:p>
            <a:endParaRPr lang="en-US"/>
          </a:p>
        </p:txBody>
      </p:sp>
      <p:sp>
        <p:nvSpPr>
          <p:cNvPr id="2051" name="Rectangle 3"/>
          <p:cNvSpPr>
            <a:spLocks noGrp="1" noChangeArrowheads="1"/>
          </p:cNvSpPr>
          <p:nvPr>
            <p:ph type="dt" idx="1"/>
          </p:nvPr>
        </p:nvSpPr>
        <p:spPr bwMode="auto">
          <a:xfrm>
            <a:off x="3881438" y="0"/>
            <a:ext cx="2998787" cy="41116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vl1pPr>
          </a:lstStyle>
          <a:p>
            <a:endParaRPr lang="en-US"/>
          </a:p>
        </p:txBody>
      </p:sp>
      <p:sp>
        <p:nvSpPr>
          <p:cNvPr id="2052" name="Rectangle 4"/>
          <p:cNvSpPr>
            <a:spLocks noGrp="1" noRot="1" noChangeAspect="1" noChangeArrowheads="1" noTextEdit="1"/>
          </p:cNvSpPr>
          <p:nvPr>
            <p:ph type="sldImg" idx="2"/>
          </p:nvPr>
        </p:nvSpPr>
        <p:spPr bwMode="auto">
          <a:xfrm>
            <a:off x="903288" y="727075"/>
            <a:ext cx="5053012" cy="3368675"/>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39800" y="4413250"/>
            <a:ext cx="4978400" cy="410368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22225" y="8723313"/>
            <a:ext cx="2998788" cy="5127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vl1pPr>
          </a:lstStyle>
          <a:p>
            <a:endParaRPr lang="en-US"/>
          </a:p>
        </p:txBody>
      </p:sp>
      <p:sp>
        <p:nvSpPr>
          <p:cNvPr id="2055" name="Rectangle 7"/>
          <p:cNvSpPr>
            <a:spLocks noGrp="1" noChangeArrowheads="1"/>
          </p:cNvSpPr>
          <p:nvPr>
            <p:ph type="sldNum" sz="quarter" idx="5"/>
          </p:nvPr>
        </p:nvSpPr>
        <p:spPr bwMode="auto">
          <a:xfrm>
            <a:off x="3881438" y="8723313"/>
            <a:ext cx="2998787" cy="512762"/>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vl1pPr>
          </a:lstStyle>
          <a:p>
            <a:fld id="{14481E0C-0A6B-49B0-96B5-04B1F1D54BD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7F834067-110A-46DA-9209-77ECC0F09A9F}" type="slidenum">
              <a:rPr lang="en-US"/>
              <a:pPr/>
              <a:t>1</a:t>
            </a:fld>
            <a:endParaRPr lang="en-US" dirty="0"/>
          </a:p>
        </p:txBody>
      </p:sp>
      <p:sp>
        <p:nvSpPr>
          <p:cNvPr id="6146" name="Rectangle 2"/>
          <p:cNvSpPr>
            <a:spLocks noGrp="1" noRot="1" noChangeAspect="1" noChangeArrowheads="1" noTextEdit="1"/>
          </p:cNvSpPr>
          <p:nvPr>
            <p:ph type="sldImg"/>
          </p:nvPr>
        </p:nvSpPr>
        <p:spPr>
          <a:ln cap="flat"/>
        </p:spPr>
      </p:sp>
      <p:sp>
        <p:nvSpPr>
          <p:cNvPr id="6147"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726789C-E0C4-4A0A-8CB5-3F757AD42732}" type="slidenum">
              <a:rPr lang="en-US" smtClean="0"/>
              <a:pPr/>
              <a:t>2</a:t>
            </a:fld>
            <a:endParaRPr lang="en-US"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14400" y="4387136"/>
            <a:ext cx="5029200" cy="4156234"/>
          </a:xfrm>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DCFA788-400C-4E1E-BA08-887B3971620F}" type="slidenum">
              <a:rPr lang="en-US" smtClean="0"/>
              <a:pPr/>
              <a:t>3</a:t>
            </a:fld>
            <a:endParaRPr lang="en-US"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EF90909-CCD6-4852-B1A8-A63C7D7D5E31}" type="slidenum">
              <a:rPr lang="en-US" smtClean="0"/>
              <a:pPr/>
              <a:t>4</a:t>
            </a:fld>
            <a:endParaRPr lang="en-US" dirty="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3457269-FE17-4259-BCE4-7DEFA6CC4E2E}" type="slidenum">
              <a:rPr lang="en-US"/>
              <a:pPr/>
              <a:t>5</a:t>
            </a:fld>
            <a:endParaRPr lang="en-US" dirty="0"/>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5085106-4B31-491B-BC0A-643A283B48BB}" type="slidenum">
              <a:rPr lang="en-US"/>
              <a:pPr/>
              <a:t>6</a:t>
            </a:fld>
            <a:endParaRPr lang="en-US" dirty="0"/>
          </a:p>
        </p:txBody>
      </p:sp>
      <p:sp>
        <p:nvSpPr>
          <p:cNvPr id="12290" name="Rectangle 2"/>
          <p:cNvSpPr>
            <a:spLocks noGrp="1" noRot="1" noChangeAspect="1" noChangeArrowheads="1" noTextEdit="1"/>
          </p:cNvSpPr>
          <p:nvPr>
            <p:ph type="sldImg"/>
          </p:nvPr>
        </p:nvSpPr>
        <p:spPr>
          <a:ln cap="flat"/>
        </p:spPr>
      </p:sp>
      <p:sp>
        <p:nvSpPr>
          <p:cNvPr id="12291"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7EC35894-8EF7-42BF-B3E1-B58B333CFC01}" type="slidenum">
              <a:rPr lang="en-US" smtClean="0"/>
              <a:pPr/>
              <a:t>8</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B8AE10D-7A12-434E-A202-D3A671AE57EE}" type="slidenum">
              <a:rPr lang="en-US" smtClean="0"/>
              <a:pPr/>
              <a:t>11</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FB830D5-A914-4827-BFEF-6A2EEFAD1D1C}" type="slidenum">
              <a:rPr lang="en-US" smtClean="0"/>
              <a:pPr/>
              <a:t>12</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4400" y="4388739"/>
            <a:ext cx="5029200" cy="4154630"/>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50EB25F-AAC3-4199-AE51-6DB24775654C}" type="slidenum">
              <a:rPr lang="en-US"/>
              <a:pPr/>
              <a:t>13</a:t>
            </a:fld>
            <a:endParaRPr lang="en-US"/>
          </a:p>
        </p:txBody>
      </p:sp>
      <p:sp>
        <p:nvSpPr>
          <p:cNvPr id="14338" name="Rectangle 2"/>
          <p:cNvSpPr>
            <a:spLocks noGrp="1" noRot="1" noChangeAspect="1" noChangeArrowheads="1" noTextEdit="1"/>
          </p:cNvSpPr>
          <p:nvPr>
            <p:ph type="sldImg"/>
          </p:nvPr>
        </p:nvSpPr>
        <p:spPr>
          <a:ln cap="flat"/>
        </p:spPr>
      </p:sp>
      <p:sp>
        <p:nvSpPr>
          <p:cNvPr id="1433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938280DB-06BC-440D-A584-089DB0ACB648}" type="slidenum">
              <a:rPr lang="en-US"/>
              <a:pPr/>
              <a:t>15</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5531DE5-AF02-4A6A-AE28-78DD9A5F3107}" type="slidenum">
              <a:rPr lang="en-US"/>
              <a:pPr/>
              <a:t>18</a:t>
            </a:fld>
            <a:endParaRPr lang="en-US"/>
          </a:p>
        </p:txBody>
      </p:sp>
      <p:sp>
        <p:nvSpPr>
          <p:cNvPr id="16386" name="Rectangle 2"/>
          <p:cNvSpPr>
            <a:spLocks noGrp="1" noRot="1" noChangeAspect="1" noChangeArrowheads="1" noTextEdit="1"/>
          </p:cNvSpPr>
          <p:nvPr>
            <p:ph type="sldImg"/>
          </p:nvPr>
        </p:nvSpPr>
        <p:spPr>
          <a:ln cap="flat"/>
        </p:spPr>
      </p:sp>
      <p:sp>
        <p:nvSpPr>
          <p:cNvPr id="1638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21D6428B-C62F-4E06-A11A-C5783F052463}" type="slidenum">
              <a:rPr lang="en-US"/>
              <a:pPr/>
              <a:t>19</a:t>
            </a:fld>
            <a:endParaRPr lang="en-US"/>
          </a:p>
        </p:txBody>
      </p:sp>
      <p:sp>
        <p:nvSpPr>
          <p:cNvPr id="18434" name="Rectangle 2"/>
          <p:cNvSpPr>
            <a:spLocks noGrp="1" noRot="1" noChangeAspect="1" noChangeArrowheads="1" noTextEdit="1"/>
          </p:cNvSpPr>
          <p:nvPr>
            <p:ph type="sldImg"/>
          </p:nvPr>
        </p:nvSpPr>
        <p:spPr>
          <a:ln cap="flat"/>
        </p:spPr>
      </p:sp>
      <p:sp>
        <p:nvSpPr>
          <p:cNvPr id="1843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CEDFA7A-0B29-4EF1-99B3-74F6566E4FCF}" type="slidenum">
              <a:rPr lang="en-US"/>
              <a:pPr/>
              <a:t>20</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5E31CE4-4C4F-485A-A002-5D1E31F44981}" type="slidenum">
              <a:rPr lang="en-US"/>
              <a:pPr/>
              <a:t>21</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AE6BF17-7143-47C5-A348-5B2A9671DBBA}" type="slidenum">
              <a:rPr lang="en-US"/>
              <a:pPr/>
              <a:t>22</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CC0BDFA-2B50-4094-8241-AA88601CCF0E}" type="slidenum">
              <a:rPr lang="en-US"/>
              <a:pPr/>
              <a:t>24</a:t>
            </a:fld>
            <a:endParaRPr lang="en-US"/>
          </a:p>
        </p:txBody>
      </p:sp>
      <p:sp>
        <p:nvSpPr>
          <p:cNvPr id="22530" name="Rectangle 2"/>
          <p:cNvSpPr>
            <a:spLocks noGrp="1" noRot="1" noChangeAspect="1" noChangeArrowheads="1" noTextEdit="1"/>
          </p:cNvSpPr>
          <p:nvPr>
            <p:ph type="sldImg"/>
          </p:nvPr>
        </p:nvSpPr>
        <p:spPr>
          <a:ln cap="flat"/>
        </p:spPr>
      </p:sp>
      <p:sp>
        <p:nvSpPr>
          <p:cNvPr id="2253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B947A7F-21A6-4E61-9437-3E7221325667}" type="slidenum">
              <a:rPr lang="en-US"/>
              <a:pPr/>
              <a:t>25</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12BEF88-528E-4B9D-A5E0-7DF76F626C99}" type="slidenum">
              <a:rPr lang="en-US"/>
              <a:pPr/>
              <a:t>27</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0B6E730-0D92-49CC-8CEA-83021446CB3A}" type="slidenum">
              <a:rPr lang="en-US"/>
              <a:pPr/>
              <a:t>28</a:t>
            </a:fld>
            <a:endParaRPr lang="en-US"/>
          </a:p>
        </p:txBody>
      </p:sp>
      <p:sp>
        <p:nvSpPr>
          <p:cNvPr id="25602" name="Rectangle 2"/>
          <p:cNvSpPr>
            <a:spLocks noGrp="1" noRot="1" noChangeAspect="1" noChangeArrowheads="1" noTextEdit="1"/>
          </p:cNvSpPr>
          <p:nvPr>
            <p:ph type="sldImg"/>
          </p:nvPr>
        </p:nvSpPr>
        <p:spPr>
          <a:ln cap="flat"/>
        </p:spPr>
      </p:sp>
      <p:sp>
        <p:nvSpPr>
          <p:cNvPr id="2560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CEB4386-139B-496F-937F-DE65482C62FB}" type="slidenum">
              <a:rPr lang="en-US"/>
              <a:pPr/>
              <a:t>30</a:t>
            </a:fld>
            <a:endParaRPr lang="en-US"/>
          </a:p>
        </p:txBody>
      </p:sp>
      <p:sp>
        <p:nvSpPr>
          <p:cNvPr id="27650" name="Rectangle 2"/>
          <p:cNvSpPr>
            <a:spLocks noGrp="1" noRot="1" noChangeAspect="1" noChangeArrowheads="1" noTextEdit="1"/>
          </p:cNvSpPr>
          <p:nvPr>
            <p:ph type="sldImg"/>
          </p:nvPr>
        </p:nvSpPr>
        <p:spPr>
          <a:ln cap="flat"/>
        </p:spPr>
      </p:sp>
      <p:sp>
        <p:nvSpPr>
          <p:cNvPr id="2765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CB5DD79-0764-4D57-A032-317A4A46B95E}" type="slidenum">
              <a:rPr lang="en-US"/>
              <a:pPr/>
              <a:t>31</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CB5DD79-0764-4D57-A032-317A4A46B95E}" type="slidenum">
              <a:rPr lang="en-US"/>
              <a:pPr/>
              <a:t>32</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DA0D8102-A853-4197-B896-D63EA73C51F2}" type="slidenum">
              <a:rPr lang="en-US"/>
              <a:pPr/>
              <a:t>56</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346C75D-64C9-4AE8-B0AA-3E8A3C38C1AB}" type="slidenum">
              <a:rPr lang="en-US"/>
              <a:pPr/>
              <a:t>62</a:t>
            </a:fld>
            <a:endParaRPr lang="en-US"/>
          </a:p>
        </p:txBody>
      </p:sp>
      <p:sp>
        <p:nvSpPr>
          <p:cNvPr id="120834" name="Rectangle 2"/>
          <p:cNvSpPr>
            <a:spLocks noGrp="1" noRot="1" noChangeAspect="1" noChangeArrowheads="1" noTextEdit="1"/>
          </p:cNvSpPr>
          <p:nvPr>
            <p:ph type="sldImg"/>
          </p:nvPr>
        </p:nvSpPr>
        <p:spPr>
          <a:ln cap="flat"/>
        </p:spPr>
      </p:sp>
      <p:sp>
        <p:nvSpPr>
          <p:cNvPr id="120835"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771525" y="2057400"/>
            <a:ext cx="874395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sz="quarter" idx="1"/>
          </p:nvPr>
        </p:nvSpPr>
        <p:spPr>
          <a:xfrm>
            <a:off x="1543050" y="4114800"/>
            <a:ext cx="7200900" cy="1752600"/>
          </a:xfrm>
        </p:spPr>
        <p:txBody>
          <a:bodyPr/>
          <a:lstStyle>
            <a:lvl1pPr marL="0" indent="0" algn="ctr">
              <a:buFont typeface="Monotype Sorts" pitchFamily="2" charset="2"/>
              <a:buNone/>
              <a:defRPr/>
            </a:lvl1pPr>
          </a:lstStyle>
          <a:p>
            <a:r>
              <a:rPr lang="en-US"/>
              <a:t>Click to edit Master subtitle style</a:t>
            </a:r>
          </a:p>
        </p:txBody>
      </p:sp>
      <p:sp>
        <p:nvSpPr>
          <p:cNvPr id="3076" name="Rectangle 4"/>
          <p:cNvSpPr>
            <a:spLocks noGrp="1" noChangeArrowheads="1"/>
          </p:cNvSpPr>
          <p:nvPr>
            <p:ph type="dt" sz="quarter"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7D32302C-AF06-4C0A-9EFC-8ADEA6269D68}" type="slidenum">
              <a:rPr lang="en-US"/>
              <a:pPr/>
              <a:t>‹#›</a:t>
            </a:fld>
            <a:endParaRPr lang="en-US"/>
          </a:p>
        </p:txBody>
      </p:sp>
      <p:grpSp>
        <p:nvGrpSpPr>
          <p:cNvPr id="3081" name="Group 9"/>
          <p:cNvGrpSpPr>
            <a:grpSpLocks/>
          </p:cNvGrpSpPr>
          <p:nvPr/>
        </p:nvGrpSpPr>
        <p:grpSpPr bwMode="auto">
          <a:xfrm>
            <a:off x="4763" y="3276600"/>
            <a:ext cx="10280650" cy="152400"/>
            <a:chOff x="3" y="2064"/>
            <a:chExt cx="6476" cy="96"/>
          </a:xfrm>
        </p:grpSpPr>
        <p:sp>
          <p:nvSpPr>
            <p:cNvPr id="3079" name="Rectangle 7"/>
            <p:cNvSpPr>
              <a:spLocks noChangeArrowheads="1"/>
            </p:cNvSpPr>
            <p:nvPr/>
          </p:nvSpPr>
          <p:spPr bwMode="ltGray">
            <a:xfrm>
              <a:off x="3" y="2064"/>
              <a:ext cx="6476"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endParaRPr lang="en-US"/>
            </a:p>
          </p:txBody>
        </p:sp>
        <p:sp>
          <p:nvSpPr>
            <p:cNvPr id="3080" name="Rectangle 8"/>
            <p:cNvSpPr>
              <a:spLocks noChangeArrowheads="1"/>
            </p:cNvSpPr>
            <p:nvPr/>
          </p:nvSpPr>
          <p:spPr bwMode="ltGray">
            <a:xfrm>
              <a:off x="3" y="2136"/>
              <a:ext cx="6476"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5599E-0A66-4693-BB0E-956EA984C55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47AB04-5503-4105-AD03-CBD1E4ABADE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43386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76838" y="1981200"/>
            <a:ext cx="43386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433F62-B22E-4096-897C-2AA91626909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0ED5020-5EFA-4766-B26C-7960ABDE31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C08D2A4-B36A-42B2-8A24-87256927348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941566A-AC65-445A-9BBE-11E25A0C93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6416F8-C50C-4936-BF1E-3AB13543948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6F40BC-C141-4C25-968C-69A8EDC3874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53E861-62F5-4C00-B240-A7C40E8E250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850" y="228600"/>
            <a:ext cx="2206625"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64706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B5A74D-1FD4-46B7-A8FF-EC475222A05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8" name="Group 4"/>
          <p:cNvGrpSpPr>
            <a:grpSpLocks/>
          </p:cNvGrpSpPr>
          <p:nvPr/>
        </p:nvGrpSpPr>
        <p:grpSpPr bwMode="auto">
          <a:xfrm>
            <a:off x="0" y="1428750"/>
            <a:ext cx="10285413" cy="152400"/>
            <a:chOff x="0" y="900"/>
            <a:chExt cx="6479" cy="96"/>
          </a:xfrm>
        </p:grpSpPr>
        <p:sp>
          <p:nvSpPr>
            <p:cNvPr id="1026" name="Rectangle 2"/>
            <p:cNvSpPr>
              <a:spLocks noChangeArrowheads="1"/>
            </p:cNvSpPr>
            <p:nvPr/>
          </p:nvSpPr>
          <p:spPr bwMode="ltGray">
            <a:xfrm>
              <a:off x="0" y="900"/>
              <a:ext cx="6479" cy="47"/>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endParaRPr lang="en-US"/>
            </a:p>
          </p:txBody>
        </p:sp>
        <p:sp>
          <p:nvSpPr>
            <p:cNvPr id="1027" name="Rectangle 3"/>
            <p:cNvSpPr>
              <a:spLocks noChangeArrowheads="1"/>
            </p:cNvSpPr>
            <p:nvPr/>
          </p:nvSpPr>
          <p:spPr bwMode="ltGray">
            <a:xfrm>
              <a:off x="0" y="972"/>
              <a:ext cx="6479"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endParaRPr lang="en-US"/>
            </a:p>
          </p:txBody>
        </p:sp>
      </p:grpSp>
      <p:sp>
        <p:nvSpPr>
          <p:cNvPr id="1029" name="Rectangle 5"/>
          <p:cNvSpPr>
            <a:spLocks noGrp="1" noChangeArrowheads="1"/>
          </p:cNvSpPr>
          <p:nvPr>
            <p:ph type="title"/>
          </p:nvPr>
        </p:nvSpPr>
        <p:spPr bwMode="auto">
          <a:xfrm>
            <a:off x="685800" y="228600"/>
            <a:ext cx="8829675"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30" name="Rectangle 6"/>
          <p:cNvSpPr>
            <a:spLocks noGrp="1" noChangeArrowheads="1"/>
          </p:cNvSpPr>
          <p:nvPr>
            <p:ph type="body" idx="1"/>
          </p:nvPr>
        </p:nvSpPr>
        <p:spPr bwMode="auto">
          <a:xfrm>
            <a:off x="685800" y="1981200"/>
            <a:ext cx="8829675"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tx1"/>
                </a:solidFill>
              </a:defRPr>
            </a:lvl1pPr>
          </a:lstStyle>
          <a:p>
            <a:endParaRPr lang="en-US"/>
          </a:p>
        </p:txBody>
      </p:sp>
      <p:sp>
        <p:nvSpPr>
          <p:cNvPr id="1032" name="Rectangle 8"/>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tx1"/>
                </a:solidFill>
              </a:defRPr>
            </a:lvl1pPr>
          </a:lstStyle>
          <a:p>
            <a:endParaRPr lang="en-US"/>
          </a:p>
        </p:txBody>
      </p:sp>
      <p:sp>
        <p:nvSpPr>
          <p:cNvPr id="1033" name="Rectangle 9"/>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tx1"/>
                </a:solidFill>
              </a:defRPr>
            </a:lvl1pPr>
          </a:lstStyle>
          <a:p>
            <a:fld id="{664A5C0F-1552-4913-B4DE-82F92711FA43}"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Monotype Sort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SzPct val="65000"/>
        <a:buFont typeface="Monotype Sorts"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chemeClr val="folHlink"/>
        </a:buClr>
        <a:buSzPct val="80000"/>
        <a:buFont typeface="Monotype Sort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lrc.rpi.edu/" TargetMode="Externa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hyperlink" Target="http://www.darksky.org/"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95300" y="228600"/>
            <a:ext cx="9448800" cy="1371600"/>
          </a:xfrm>
          <a:noFill/>
          <a:ln/>
        </p:spPr>
        <p:txBody>
          <a:bodyPr anchor="t"/>
          <a:lstStyle/>
          <a:p>
            <a:r>
              <a:rPr lang="en-US" sz="4000" dirty="0" smtClean="0">
                <a:cs typeface="Arial" charset="0"/>
              </a:rPr>
              <a:t>Outdoor Lighting </a:t>
            </a:r>
            <a:br>
              <a:rPr lang="en-US" sz="4000" dirty="0" smtClean="0">
                <a:cs typeface="Arial" charset="0"/>
              </a:rPr>
            </a:br>
            <a:r>
              <a:rPr lang="en-US" sz="4000" dirty="0" smtClean="0">
                <a:cs typeface="Arial" charset="0"/>
              </a:rPr>
              <a:t>Planning Issues for Municipalities</a:t>
            </a:r>
            <a:endParaRPr lang="en-US" sz="4000" dirty="0">
              <a:cs typeface="Arial" charset="0"/>
            </a:endParaRPr>
          </a:p>
        </p:txBody>
      </p:sp>
      <p:sp>
        <p:nvSpPr>
          <p:cNvPr id="5123" name="Rectangle 3"/>
          <p:cNvSpPr>
            <a:spLocks noGrp="1" noChangeArrowheads="1"/>
          </p:cNvSpPr>
          <p:nvPr>
            <p:ph type="subTitle" idx="1"/>
          </p:nvPr>
        </p:nvSpPr>
        <p:spPr>
          <a:xfrm>
            <a:off x="1543050" y="3429000"/>
            <a:ext cx="7200900" cy="1752600"/>
          </a:xfrm>
          <a:noFill/>
          <a:ln/>
        </p:spPr>
        <p:txBody>
          <a:bodyPr/>
          <a:lstStyle/>
          <a:p>
            <a:r>
              <a:rPr lang="en-US" dirty="0">
                <a:solidFill>
                  <a:schemeClr val="folHlink"/>
                </a:solidFill>
              </a:rPr>
              <a:t>presented by</a:t>
            </a:r>
          </a:p>
          <a:p>
            <a:r>
              <a:rPr lang="en-US" dirty="0">
                <a:solidFill>
                  <a:schemeClr val="folHlink"/>
                </a:solidFill>
              </a:rPr>
              <a:t>Pennsylvania Outdoor Lighting Council</a:t>
            </a:r>
          </a:p>
        </p:txBody>
      </p:sp>
      <p:pic>
        <p:nvPicPr>
          <p:cNvPr id="5124" name="Picture 4" descr="POLCNEWLOGOfinished3-29-08Blue"/>
          <p:cNvPicPr>
            <a:picLocks noChangeAspect="1" noChangeArrowheads="1"/>
          </p:cNvPicPr>
          <p:nvPr/>
        </p:nvPicPr>
        <p:blipFill>
          <a:blip r:embed="rId4" cstate="print"/>
          <a:srcRect/>
          <a:stretch>
            <a:fillRect/>
          </a:stretch>
        </p:blipFill>
        <p:spPr bwMode="auto">
          <a:xfrm>
            <a:off x="4000500" y="4876800"/>
            <a:ext cx="2322513" cy="1763713"/>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ctrTitle"/>
          </p:nvPr>
        </p:nvSpPr>
        <p:spPr>
          <a:xfrm>
            <a:off x="114300" y="152400"/>
            <a:ext cx="9944100" cy="1524000"/>
          </a:xfrm>
        </p:spPr>
        <p:txBody>
          <a:bodyPr rtlCol="0">
            <a:normAutofit/>
          </a:bodyPr>
          <a:lstStyle/>
          <a:p>
            <a:pPr eaLnBrk="1" fontAlgn="auto" hangingPunct="1">
              <a:spcAft>
                <a:spcPts val="0"/>
              </a:spcAft>
              <a:defRPr/>
            </a:pPr>
            <a:r>
              <a:rPr lang="en-US" dirty="0" smtClean="0"/>
              <a:t>Outdoor Lighting Trends</a:t>
            </a:r>
            <a:r>
              <a:rPr lang="en-US" sz="1800" dirty="0" smtClean="0">
                <a:effectLst>
                  <a:outerShdw blurRad="38100" dist="38100" dir="2700000" algn="tl">
                    <a:srgbClr val="FFFFFF"/>
                  </a:outerShdw>
                </a:effectLst>
              </a:rPr>
              <a:t/>
            </a:r>
            <a:br>
              <a:rPr lang="en-US" sz="1800" dirty="0" smtClean="0">
                <a:effectLst>
                  <a:outerShdw blurRad="38100" dist="38100" dir="2700000" algn="tl">
                    <a:srgbClr val="FFFFFF"/>
                  </a:outerShdw>
                </a:effectLst>
              </a:rPr>
            </a:br>
            <a:r>
              <a:rPr lang="en-US" sz="1800" dirty="0" smtClean="0">
                <a:effectLst>
                  <a:outerShdw blurRad="38100" dist="38100" dir="2700000" algn="tl">
                    <a:srgbClr val="FFFFFF"/>
                  </a:outerShdw>
                </a:effectLst>
              </a:rPr>
              <a:t/>
            </a:r>
            <a:br>
              <a:rPr lang="en-US" sz="1800" dirty="0" smtClean="0">
                <a:effectLst>
                  <a:outerShdw blurRad="38100" dist="38100" dir="2700000" algn="tl">
                    <a:srgbClr val="FFFFFF"/>
                  </a:outerShdw>
                </a:effectLst>
              </a:rPr>
            </a:br>
            <a:r>
              <a:rPr lang="en-US" sz="2800" dirty="0" smtClean="0"/>
              <a:t>Light pollution and billions of dollars of wasted energy</a:t>
            </a:r>
            <a:endParaRPr lang="en-US" sz="4000" dirty="0" smtClean="0"/>
          </a:p>
        </p:txBody>
      </p:sp>
      <p:sp>
        <p:nvSpPr>
          <p:cNvPr id="5122" name="Slide Number Placeholder 5"/>
          <p:cNvSpPr>
            <a:spLocks noGrp="1"/>
          </p:cNvSpPr>
          <p:nvPr>
            <p:ph type="sldNum" sz="quarter" idx="4294967295"/>
          </p:nvPr>
        </p:nvSpPr>
        <p:spPr>
          <a:xfrm>
            <a:off x="7372350" y="6356351"/>
            <a:ext cx="2400300" cy="365125"/>
          </a:xfrm>
          <a:prstGeom prst="rect">
            <a:avLst/>
          </a:prstGeom>
        </p:spPr>
        <p:txBody>
          <a:bodyPr/>
          <a:lstStyle/>
          <a:p>
            <a:pPr>
              <a:defRPr/>
            </a:pPr>
            <a:fld id="{1AC219D1-16BC-46D2-BA99-544263458481}" type="slidenum">
              <a:rPr lang="en-US"/>
              <a:pPr>
                <a:defRPr/>
              </a:pPr>
              <a:t>2</a:t>
            </a:fld>
            <a:endParaRPr lang="en-US" dirty="0"/>
          </a:p>
        </p:txBody>
      </p:sp>
      <p:pic>
        <p:nvPicPr>
          <p:cNvPr id="5124" name="Picture 5" descr="earthlights2_dmsp_big"/>
          <p:cNvPicPr>
            <a:picLocks noChangeAspect="1" noChangeArrowheads="1"/>
          </p:cNvPicPr>
          <p:nvPr/>
        </p:nvPicPr>
        <p:blipFill>
          <a:blip r:embed="rId3" cstate="print">
            <a:lum contrast="20000"/>
          </a:blip>
          <a:srcRect l="2000" r="2797"/>
          <a:stretch>
            <a:fillRect/>
          </a:stretch>
        </p:blipFill>
        <p:spPr bwMode="auto">
          <a:xfrm>
            <a:off x="0" y="2039938"/>
            <a:ext cx="10287000" cy="4818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p:txBody>
          <a:bodyPr/>
          <a:lstStyle/>
          <a:p>
            <a:pPr>
              <a:defRPr/>
            </a:pPr>
            <a:fld id="{B46EC90C-BED7-4C56-B177-0D1C74121B1C}" type="slidenum">
              <a:rPr lang="en-US"/>
              <a:pPr>
                <a:defRPr/>
              </a:pPr>
              <a:t>3</a:t>
            </a:fld>
            <a:endParaRPr lang="en-US" dirty="0"/>
          </a:p>
        </p:txBody>
      </p:sp>
      <p:pic>
        <p:nvPicPr>
          <p:cNvPr id="7171" name="Picture 4" descr="Mt Wilson-11 5q"/>
          <p:cNvPicPr>
            <a:picLocks noChangeAspect="1" noChangeArrowheads="1"/>
          </p:cNvPicPr>
          <p:nvPr/>
        </p:nvPicPr>
        <p:blipFill>
          <a:blip r:embed="rId3" cstate="print"/>
          <a:srcRect r="1068"/>
          <a:stretch>
            <a:fillRect/>
          </a:stretch>
        </p:blipFill>
        <p:spPr bwMode="auto">
          <a:xfrm>
            <a:off x="1" y="430214"/>
            <a:ext cx="10286999" cy="6427786"/>
          </a:xfrm>
          <a:prstGeom prst="rect">
            <a:avLst/>
          </a:prstGeom>
          <a:noFill/>
          <a:ln w="9525">
            <a:noFill/>
            <a:miter lim="800000"/>
            <a:headEnd/>
            <a:tailEnd/>
          </a:ln>
        </p:spPr>
      </p:pic>
      <p:sp>
        <p:nvSpPr>
          <p:cNvPr id="5125" name="Text Box 5"/>
          <p:cNvSpPr txBox="1">
            <a:spLocks noChangeArrowheads="1"/>
          </p:cNvSpPr>
          <p:nvPr/>
        </p:nvSpPr>
        <p:spPr bwMode="auto">
          <a:xfrm>
            <a:off x="1104900" y="152400"/>
            <a:ext cx="7990284" cy="584775"/>
          </a:xfrm>
          <a:prstGeom prst="rect">
            <a:avLst/>
          </a:prstGeom>
          <a:noFill/>
          <a:ln w="9525">
            <a:noFill/>
            <a:miter lim="800000"/>
            <a:headEnd/>
            <a:tailEnd/>
          </a:ln>
          <a:effectLst/>
        </p:spPr>
        <p:txBody>
          <a:bodyPr wrap="square">
            <a:spAutoFit/>
          </a:bodyPr>
          <a:lstStyle/>
          <a:p>
            <a:pPr algn="ctr">
              <a:spcBef>
                <a:spcPct val="50000"/>
              </a:spcBef>
              <a:defRPr/>
            </a:pPr>
            <a:r>
              <a:rPr lang="en-US" sz="3200" b="1" dirty="0" smtClean="0">
                <a:solidFill>
                  <a:schemeClr val="tx2"/>
                </a:solidFill>
                <a:latin typeface="+mj-lt"/>
              </a:rPr>
              <a:t>LA </a:t>
            </a:r>
            <a:r>
              <a:rPr lang="en-US" sz="3200" b="1" dirty="0">
                <a:solidFill>
                  <a:schemeClr val="tx2"/>
                </a:solidFill>
                <a:latin typeface="+mj-lt"/>
              </a:rPr>
              <a:t>Basin </a:t>
            </a:r>
            <a:r>
              <a:rPr lang="en-US" sz="3200" b="1" dirty="0" smtClean="0">
                <a:solidFill>
                  <a:schemeClr val="tx2"/>
                </a:solidFill>
                <a:latin typeface="+mj-lt"/>
              </a:rPr>
              <a:t>109 </a:t>
            </a:r>
            <a:r>
              <a:rPr lang="en-US" sz="3200" b="1" dirty="0">
                <a:solidFill>
                  <a:schemeClr val="tx2"/>
                </a:solidFill>
                <a:latin typeface="+mj-lt"/>
              </a:rPr>
              <a:t>Years Ago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p:txBody>
          <a:bodyPr/>
          <a:lstStyle/>
          <a:p>
            <a:pPr>
              <a:defRPr/>
            </a:pPr>
            <a:fld id="{28A61B36-0181-4809-8994-5D2A9183FC2C}" type="slidenum">
              <a:rPr lang="en-US"/>
              <a:pPr>
                <a:defRPr/>
              </a:pPr>
              <a:t>4</a:t>
            </a:fld>
            <a:endParaRPr lang="en-US" dirty="0"/>
          </a:p>
        </p:txBody>
      </p:sp>
      <p:pic>
        <p:nvPicPr>
          <p:cNvPr id="8195" name="Picture 4" descr="LA Skyline-9 5q"/>
          <p:cNvPicPr>
            <a:picLocks noChangeAspect="1" noChangeArrowheads="1"/>
          </p:cNvPicPr>
          <p:nvPr/>
        </p:nvPicPr>
        <p:blipFill>
          <a:blip r:embed="rId3" cstate="print">
            <a:lum bright="-18000"/>
          </a:blip>
          <a:srcRect r="511"/>
          <a:stretch>
            <a:fillRect/>
          </a:stretch>
        </p:blipFill>
        <p:spPr bwMode="auto">
          <a:xfrm>
            <a:off x="1" y="868364"/>
            <a:ext cx="10286999" cy="5989637"/>
          </a:xfrm>
          <a:prstGeom prst="rect">
            <a:avLst/>
          </a:prstGeom>
          <a:noFill/>
          <a:ln w="9525">
            <a:noFill/>
            <a:miter lim="800000"/>
            <a:headEnd/>
            <a:tailEnd/>
          </a:ln>
        </p:spPr>
      </p:pic>
      <p:sp>
        <p:nvSpPr>
          <p:cNvPr id="6152" name="Text Box 8"/>
          <p:cNvSpPr txBox="1">
            <a:spLocks noChangeArrowheads="1"/>
          </p:cNvSpPr>
          <p:nvPr/>
        </p:nvSpPr>
        <p:spPr bwMode="auto">
          <a:xfrm>
            <a:off x="1562100" y="152400"/>
            <a:ext cx="7102673" cy="584775"/>
          </a:xfrm>
          <a:prstGeom prst="rect">
            <a:avLst/>
          </a:prstGeom>
          <a:noFill/>
          <a:ln w="9525">
            <a:noFill/>
            <a:miter lim="800000"/>
            <a:headEnd/>
            <a:tailEnd/>
          </a:ln>
          <a:effectLst/>
        </p:spPr>
        <p:txBody>
          <a:bodyPr>
            <a:spAutoFit/>
          </a:bodyPr>
          <a:lstStyle/>
          <a:p>
            <a:pPr algn="ctr">
              <a:spcBef>
                <a:spcPct val="50000"/>
              </a:spcBef>
              <a:defRPr/>
            </a:pPr>
            <a:r>
              <a:rPr lang="en-US" sz="3200" b="1" dirty="0" smtClean="0">
                <a:solidFill>
                  <a:schemeClr val="tx1"/>
                </a:solidFill>
                <a:latin typeface="+mj-lt"/>
              </a:rPr>
              <a:t>LA </a:t>
            </a:r>
            <a:r>
              <a:rPr lang="en-US" sz="3200" b="1" dirty="0">
                <a:solidFill>
                  <a:schemeClr val="tx1"/>
                </a:solidFill>
                <a:latin typeface="+mj-lt"/>
              </a:rPr>
              <a:t>Basin 100 </a:t>
            </a:r>
            <a:r>
              <a:rPr lang="en-US" sz="3200" b="1" dirty="0" smtClean="0">
                <a:solidFill>
                  <a:schemeClr val="tx1"/>
                </a:solidFill>
                <a:latin typeface="+mj-lt"/>
              </a:rPr>
              <a:t>Years Later</a:t>
            </a:r>
            <a:endParaRPr lang="en-US" sz="3200" b="1" dirty="0">
              <a:solidFill>
                <a:schemeClr val="tx1"/>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6E7DAEC-4B38-4FAE-8535-5839C9A19F8D}" type="slidenum">
              <a:rPr lang="en-US"/>
              <a:pPr/>
              <a:t>5</a:t>
            </a:fld>
            <a:endParaRPr lang="en-US" dirty="0"/>
          </a:p>
        </p:txBody>
      </p:sp>
      <p:sp>
        <p:nvSpPr>
          <p:cNvPr id="9218" name="Rectangle 2"/>
          <p:cNvSpPr>
            <a:spLocks noGrp="1" noChangeArrowheads="1"/>
          </p:cNvSpPr>
          <p:nvPr>
            <p:ph type="title"/>
          </p:nvPr>
        </p:nvSpPr>
        <p:spPr>
          <a:noFill/>
          <a:ln/>
        </p:spPr>
        <p:txBody>
          <a:bodyPr anchor="ctr"/>
          <a:lstStyle/>
          <a:p>
            <a:r>
              <a:rPr lang="en-US" sz="4000" dirty="0"/>
              <a:t>Why is good outdoor lighting important?</a:t>
            </a:r>
          </a:p>
        </p:txBody>
      </p:sp>
      <p:sp>
        <p:nvSpPr>
          <p:cNvPr id="9219" name="Rectangle 3"/>
          <p:cNvSpPr>
            <a:spLocks noGrp="1" noChangeArrowheads="1"/>
          </p:cNvSpPr>
          <p:nvPr>
            <p:ph type="body" idx="1"/>
          </p:nvPr>
        </p:nvSpPr>
        <p:spPr>
          <a:xfrm>
            <a:off x="114300" y="1828800"/>
            <a:ext cx="8534400" cy="2362200"/>
          </a:xfrm>
          <a:noFill/>
          <a:ln/>
        </p:spPr>
        <p:txBody>
          <a:bodyPr/>
          <a:lstStyle/>
          <a:p>
            <a:pPr>
              <a:spcAft>
                <a:spcPct val="30000"/>
              </a:spcAft>
              <a:buSzTx/>
              <a:buFont typeface="Wingdings" pitchFamily="2" charset="2"/>
              <a:buChar char="§"/>
            </a:pPr>
            <a:r>
              <a:rPr lang="en-US" sz="2800" dirty="0"/>
              <a:t>Good outdoor lighting is a community asset</a:t>
            </a:r>
          </a:p>
          <a:p>
            <a:pPr>
              <a:buSzTx/>
              <a:buFont typeface="Wingdings" pitchFamily="2" charset="2"/>
              <a:buChar char="§"/>
            </a:pPr>
            <a:r>
              <a:rPr lang="en-US" sz="2800" dirty="0"/>
              <a:t>Enhances safety and sense of security</a:t>
            </a:r>
          </a:p>
          <a:p>
            <a:pPr>
              <a:spcBef>
                <a:spcPct val="60000"/>
              </a:spcBef>
              <a:buSzTx/>
              <a:buFont typeface="Wingdings" pitchFamily="2" charset="2"/>
              <a:buChar char="§"/>
            </a:pPr>
            <a:r>
              <a:rPr lang="en-US" sz="2800" dirty="0"/>
              <a:t>Provides visibility for nighttime activities</a:t>
            </a:r>
          </a:p>
        </p:txBody>
      </p:sp>
      <p:pic>
        <p:nvPicPr>
          <p:cNvPr id="9220" name="Picture 4" descr="providence_app_1"/>
          <p:cNvPicPr>
            <a:picLocks noChangeAspect="1" noChangeArrowheads="1"/>
          </p:cNvPicPr>
          <p:nvPr/>
        </p:nvPicPr>
        <p:blipFill>
          <a:blip r:embed="rId3" cstate="print"/>
          <a:srcRect/>
          <a:stretch>
            <a:fillRect/>
          </a:stretch>
        </p:blipFill>
        <p:spPr bwMode="auto">
          <a:xfrm>
            <a:off x="6972300" y="2438400"/>
            <a:ext cx="3200400" cy="42672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0CC1032-F396-4F9D-A830-E0DEE985FE45}" type="slidenum">
              <a:rPr lang="en-US"/>
              <a:pPr/>
              <a:t>6</a:t>
            </a:fld>
            <a:endParaRPr lang="en-US" dirty="0"/>
          </a:p>
        </p:txBody>
      </p:sp>
      <p:sp>
        <p:nvSpPr>
          <p:cNvPr id="11266" name="Rectangle 2"/>
          <p:cNvSpPr>
            <a:spLocks noGrp="1" noChangeArrowheads="1"/>
          </p:cNvSpPr>
          <p:nvPr>
            <p:ph type="title"/>
          </p:nvPr>
        </p:nvSpPr>
        <p:spPr>
          <a:noFill/>
          <a:ln/>
        </p:spPr>
        <p:txBody>
          <a:bodyPr anchor="ctr"/>
          <a:lstStyle/>
          <a:p>
            <a:r>
              <a:rPr lang="en-US" sz="4000" dirty="0"/>
              <a:t>Why is good outdoor lighting important?  </a:t>
            </a:r>
          </a:p>
        </p:txBody>
      </p:sp>
      <p:sp>
        <p:nvSpPr>
          <p:cNvPr id="11267" name="Rectangle 3"/>
          <p:cNvSpPr>
            <a:spLocks noGrp="1" noChangeArrowheads="1"/>
          </p:cNvSpPr>
          <p:nvPr>
            <p:ph type="body" idx="1"/>
          </p:nvPr>
        </p:nvSpPr>
        <p:spPr>
          <a:xfrm>
            <a:off x="190500" y="1828800"/>
            <a:ext cx="7391400" cy="2514600"/>
          </a:xfrm>
          <a:noFill/>
          <a:ln/>
        </p:spPr>
        <p:txBody>
          <a:bodyPr/>
          <a:lstStyle/>
          <a:p>
            <a:pPr>
              <a:spcAft>
                <a:spcPct val="30000"/>
              </a:spcAft>
              <a:buFont typeface="Wingdings" pitchFamily="2" charset="2"/>
              <a:buChar char="§"/>
            </a:pPr>
            <a:r>
              <a:rPr lang="en-US" sz="2800" dirty="0"/>
              <a:t>Strengthens the themes and goals of the community while highlighting its amenities</a:t>
            </a:r>
          </a:p>
          <a:p>
            <a:pPr>
              <a:spcBef>
                <a:spcPct val="40000"/>
              </a:spcBef>
              <a:spcAft>
                <a:spcPct val="30000"/>
              </a:spcAft>
              <a:buFont typeface="Wingdings" pitchFamily="2" charset="2"/>
              <a:buChar char="§"/>
            </a:pPr>
            <a:r>
              <a:rPr lang="en-US" sz="2800" dirty="0"/>
              <a:t>Communicates a positive visual image of the community, and visual order</a:t>
            </a:r>
          </a:p>
        </p:txBody>
      </p:sp>
      <p:pic>
        <p:nvPicPr>
          <p:cNvPr id="11268" name="Picture 4" descr="providence_app_2"/>
          <p:cNvPicPr>
            <a:picLocks noChangeAspect="1" noChangeArrowheads="1"/>
          </p:cNvPicPr>
          <p:nvPr/>
        </p:nvPicPr>
        <p:blipFill>
          <a:blip r:embed="rId3" cstate="print"/>
          <a:srcRect/>
          <a:stretch>
            <a:fillRect/>
          </a:stretch>
        </p:blipFill>
        <p:spPr bwMode="auto">
          <a:xfrm>
            <a:off x="7505700" y="2286000"/>
            <a:ext cx="2662237" cy="4495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829675" cy="914400"/>
          </a:xfrm>
        </p:spPr>
        <p:txBody>
          <a:bodyPr/>
          <a:lstStyle/>
          <a:p>
            <a:r>
              <a:rPr lang="en-US" dirty="0" smtClean="0"/>
              <a:t>The Downside</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7</a:t>
            </a:fld>
            <a:endParaRPr lang="en-US" dirty="0"/>
          </a:p>
        </p:txBody>
      </p:sp>
      <p:sp>
        <p:nvSpPr>
          <p:cNvPr id="4" name="TextBox 3"/>
          <p:cNvSpPr txBox="1"/>
          <p:nvPr/>
        </p:nvSpPr>
        <p:spPr>
          <a:xfrm>
            <a:off x="114300" y="1828800"/>
            <a:ext cx="9525000" cy="5170646"/>
          </a:xfrm>
          <a:prstGeom prst="rect">
            <a:avLst/>
          </a:prstGeom>
          <a:noFill/>
        </p:spPr>
        <p:txBody>
          <a:bodyPr wrap="square" rtlCol="0">
            <a:spAutoFit/>
          </a:bodyPr>
          <a:lstStyle/>
          <a:p>
            <a:r>
              <a:rPr lang="en-US" sz="2800" dirty="0" smtClean="0">
                <a:solidFill>
                  <a:schemeClr val="tx1"/>
                </a:solidFill>
              </a:rPr>
              <a:t>Careless</a:t>
            </a:r>
            <a:r>
              <a:rPr lang="en-US" sz="2800" dirty="0" smtClean="0"/>
              <a:t> </a:t>
            </a:r>
            <a:r>
              <a:rPr lang="en-US" sz="2800" dirty="0" smtClean="0">
                <a:solidFill>
                  <a:schemeClr val="tx1"/>
                </a:solidFill>
              </a:rPr>
              <a:t>and excessive use of </a:t>
            </a:r>
            <a:r>
              <a:rPr lang="en-US" sz="2800" i="1" dirty="0" smtClean="0">
                <a:solidFill>
                  <a:schemeClr val="tx1"/>
                </a:solidFill>
              </a:rPr>
              <a:t>light at night</a:t>
            </a:r>
            <a:r>
              <a:rPr lang="en-US" sz="2800" dirty="0" smtClean="0">
                <a:solidFill>
                  <a:schemeClr val="tx1"/>
                </a:solidFill>
              </a:rPr>
              <a:t> can be detrimental:</a:t>
            </a:r>
          </a:p>
          <a:p>
            <a:endParaRPr lang="en-US" sz="1800" dirty="0" smtClean="0">
              <a:solidFill>
                <a:schemeClr val="tx1"/>
              </a:solidFill>
            </a:endParaRPr>
          </a:p>
          <a:p>
            <a:pPr>
              <a:buFont typeface="Wingdings" pitchFamily="2" charset="2"/>
              <a:buChar char="§"/>
            </a:pPr>
            <a:r>
              <a:rPr lang="en-US" sz="2400" dirty="0" smtClean="0">
                <a:solidFill>
                  <a:schemeClr val="tx1"/>
                </a:solidFill>
              </a:rPr>
              <a:t> </a:t>
            </a:r>
            <a:r>
              <a:rPr lang="en-US" sz="2400" dirty="0" smtClean="0">
                <a:solidFill>
                  <a:schemeClr val="tx2"/>
                </a:solidFill>
              </a:rPr>
              <a:t>Glare</a:t>
            </a:r>
            <a:r>
              <a:rPr lang="en-US" sz="2400" dirty="0" smtClean="0">
                <a:solidFill>
                  <a:schemeClr val="tx1"/>
                </a:solidFill>
              </a:rPr>
              <a:t> – </a:t>
            </a:r>
            <a:r>
              <a:rPr lang="en-US" sz="2400" i="1" dirty="0" smtClean="0">
                <a:solidFill>
                  <a:schemeClr val="tx1"/>
                </a:solidFill>
              </a:rPr>
              <a:t>too much light in our eyes – nuisance, discomfort, loss of           visibility </a:t>
            </a:r>
          </a:p>
          <a:p>
            <a:pPr>
              <a:lnSpc>
                <a:spcPct val="150000"/>
              </a:lnSpc>
              <a:buFont typeface="Wingdings" pitchFamily="2" charset="2"/>
              <a:buChar char="§"/>
            </a:pPr>
            <a:r>
              <a:rPr lang="en-US" sz="2400" dirty="0" smtClean="0">
                <a:solidFill>
                  <a:schemeClr val="tx1"/>
                </a:solidFill>
              </a:rPr>
              <a:t> </a:t>
            </a:r>
            <a:r>
              <a:rPr lang="en-US" sz="2400" dirty="0" smtClean="0">
                <a:solidFill>
                  <a:schemeClr val="tx2"/>
                </a:solidFill>
              </a:rPr>
              <a:t>Light Trespass </a:t>
            </a:r>
            <a:r>
              <a:rPr lang="en-US" sz="2400" dirty="0" smtClean="0">
                <a:solidFill>
                  <a:schemeClr val="tx1"/>
                </a:solidFill>
              </a:rPr>
              <a:t>– </a:t>
            </a:r>
            <a:r>
              <a:rPr lang="en-US" sz="2400" i="1" dirty="0" smtClean="0">
                <a:solidFill>
                  <a:schemeClr val="tx1"/>
                </a:solidFill>
              </a:rPr>
              <a:t>light going where it isn’t wanted</a:t>
            </a:r>
          </a:p>
          <a:p>
            <a:pPr>
              <a:lnSpc>
                <a:spcPct val="150000"/>
              </a:lnSpc>
              <a:buFont typeface="Wingdings" pitchFamily="2" charset="2"/>
              <a:buChar char="§"/>
            </a:pPr>
            <a:r>
              <a:rPr lang="en-US" sz="2400" dirty="0" smtClean="0">
                <a:solidFill>
                  <a:schemeClr val="tx1"/>
                </a:solidFill>
              </a:rPr>
              <a:t> </a:t>
            </a:r>
            <a:r>
              <a:rPr lang="en-US" sz="2400" dirty="0" smtClean="0">
                <a:solidFill>
                  <a:schemeClr val="tx2"/>
                </a:solidFill>
              </a:rPr>
              <a:t>Energy waste </a:t>
            </a:r>
            <a:r>
              <a:rPr lang="en-US" sz="2400" dirty="0" smtClean="0">
                <a:solidFill>
                  <a:schemeClr val="tx1"/>
                </a:solidFill>
              </a:rPr>
              <a:t>– </a:t>
            </a:r>
            <a:r>
              <a:rPr lang="en-US" sz="2400" i="1" dirty="0" smtClean="0">
                <a:solidFill>
                  <a:schemeClr val="tx1"/>
                </a:solidFill>
              </a:rPr>
              <a:t>uplight, when or where it’s not needed</a:t>
            </a:r>
          </a:p>
          <a:p>
            <a:pPr>
              <a:lnSpc>
                <a:spcPct val="150000"/>
              </a:lnSpc>
              <a:buFont typeface="Wingdings" pitchFamily="2" charset="2"/>
              <a:buChar char="§"/>
            </a:pPr>
            <a:r>
              <a:rPr lang="en-US" sz="2400" dirty="0" smtClean="0">
                <a:solidFill>
                  <a:schemeClr val="tx1"/>
                </a:solidFill>
              </a:rPr>
              <a:t> </a:t>
            </a:r>
            <a:r>
              <a:rPr lang="en-US" sz="2400" dirty="0" smtClean="0">
                <a:solidFill>
                  <a:schemeClr val="tx2"/>
                </a:solidFill>
              </a:rPr>
              <a:t>Adverse effects on human health </a:t>
            </a:r>
            <a:r>
              <a:rPr lang="en-US" sz="2400" dirty="0" smtClean="0">
                <a:solidFill>
                  <a:schemeClr val="tx1"/>
                </a:solidFill>
              </a:rPr>
              <a:t>– </a:t>
            </a:r>
            <a:r>
              <a:rPr lang="en-US" sz="2400" i="1" dirty="0" smtClean="0">
                <a:solidFill>
                  <a:schemeClr val="tx1"/>
                </a:solidFill>
              </a:rPr>
              <a:t>melatonin suppression</a:t>
            </a:r>
          </a:p>
          <a:p>
            <a:pPr>
              <a:lnSpc>
                <a:spcPct val="150000"/>
              </a:lnSpc>
              <a:buFont typeface="Wingdings" pitchFamily="2" charset="2"/>
              <a:buChar char="§"/>
            </a:pPr>
            <a:r>
              <a:rPr lang="en-US" sz="2400" dirty="0" smtClean="0">
                <a:solidFill>
                  <a:schemeClr val="tx1"/>
                </a:solidFill>
              </a:rPr>
              <a:t> </a:t>
            </a:r>
            <a:r>
              <a:rPr lang="en-US" sz="2400" dirty="0" smtClean="0">
                <a:solidFill>
                  <a:schemeClr val="tx2"/>
                </a:solidFill>
              </a:rPr>
              <a:t>Adverse effects on nocturnal animals </a:t>
            </a:r>
            <a:r>
              <a:rPr lang="en-US" sz="2400" dirty="0" smtClean="0">
                <a:solidFill>
                  <a:schemeClr val="tx1"/>
                </a:solidFill>
              </a:rPr>
              <a:t>– </a:t>
            </a:r>
            <a:r>
              <a:rPr lang="en-US" sz="2400" i="1" dirty="0" smtClean="0">
                <a:solidFill>
                  <a:schemeClr val="tx1"/>
                </a:solidFill>
              </a:rPr>
              <a:t>breeding and feeding</a:t>
            </a:r>
          </a:p>
          <a:p>
            <a:pPr>
              <a:lnSpc>
                <a:spcPct val="150000"/>
              </a:lnSpc>
              <a:buFont typeface="Wingdings" pitchFamily="2" charset="2"/>
              <a:buChar char="§"/>
            </a:pPr>
            <a:r>
              <a:rPr lang="en-US" sz="2400" i="1" dirty="0" smtClean="0">
                <a:solidFill>
                  <a:schemeClr val="tx1"/>
                </a:solidFill>
              </a:rPr>
              <a:t> </a:t>
            </a:r>
            <a:r>
              <a:rPr lang="en-US" sz="2400" i="1" dirty="0" smtClean="0">
                <a:solidFill>
                  <a:schemeClr val="tx2"/>
                </a:solidFill>
              </a:rPr>
              <a:t>Urban </a:t>
            </a:r>
            <a:r>
              <a:rPr lang="en-US" sz="2400" i="1" dirty="0" err="1" smtClean="0">
                <a:solidFill>
                  <a:schemeClr val="tx2"/>
                </a:solidFill>
              </a:rPr>
              <a:t>skyglow</a:t>
            </a:r>
            <a:r>
              <a:rPr lang="en-US" sz="2400" i="1" dirty="0" smtClean="0">
                <a:solidFill>
                  <a:schemeClr val="tx2"/>
                </a:solidFill>
              </a:rPr>
              <a:t> </a:t>
            </a:r>
            <a:r>
              <a:rPr lang="en-US" sz="2400" i="1" dirty="0" smtClean="0">
                <a:solidFill>
                  <a:schemeClr val="tx1"/>
                </a:solidFill>
              </a:rPr>
              <a:t>– natural beauty of the night sky largely lost</a:t>
            </a:r>
          </a:p>
          <a:p>
            <a:endParaRPr lang="en-US" sz="2800"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2"/>
          </p:nvPr>
        </p:nvSpPr>
        <p:spPr/>
        <p:txBody>
          <a:bodyPr/>
          <a:lstStyle/>
          <a:p>
            <a:pPr>
              <a:defRPr/>
            </a:pPr>
            <a:fld id="{608893AA-CA73-4AF3-BB44-7736303255F7}" type="slidenum">
              <a:rPr lang="en-US"/>
              <a:pPr>
                <a:defRPr/>
              </a:pPr>
              <a:t>8</a:t>
            </a:fld>
            <a:endParaRPr lang="en-US" dirty="0"/>
          </a:p>
        </p:txBody>
      </p:sp>
      <p:sp>
        <p:nvSpPr>
          <p:cNvPr id="104450" name="Rectangle 2"/>
          <p:cNvSpPr>
            <a:spLocks noChangeArrowheads="1"/>
          </p:cNvSpPr>
          <p:nvPr/>
        </p:nvSpPr>
        <p:spPr bwMode="auto">
          <a:xfrm>
            <a:off x="4000500" y="304800"/>
            <a:ext cx="1324402" cy="707886"/>
          </a:xfrm>
          <a:prstGeom prst="rect">
            <a:avLst/>
          </a:prstGeom>
          <a:noFill/>
          <a:ln w="9525">
            <a:noFill/>
            <a:miter lim="800000"/>
            <a:headEnd/>
            <a:tailEnd/>
          </a:ln>
          <a:effectLst/>
        </p:spPr>
        <p:txBody>
          <a:bodyPr wrap="none">
            <a:spAutoFit/>
          </a:bodyPr>
          <a:lstStyle/>
          <a:p>
            <a:pPr>
              <a:spcBef>
                <a:spcPct val="50000"/>
              </a:spcBef>
              <a:defRPr/>
            </a:pPr>
            <a:r>
              <a:rPr lang="en-US" sz="4000" dirty="0" smtClean="0">
                <a:solidFill>
                  <a:schemeClr val="tx2"/>
                </a:solidFill>
                <a:latin typeface="+mj-lt"/>
              </a:rPr>
              <a:t>Glare</a:t>
            </a:r>
            <a:endParaRPr lang="en-US" sz="4000" dirty="0">
              <a:solidFill>
                <a:schemeClr val="tx2"/>
              </a:solidFill>
              <a:latin typeface="+mj-lt"/>
            </a:endParaRPr>
          </a:p>
        </p:txBody>
      </p:sp>
      <p:sp>
        <p:nvSpPr>
          <p:cNvPr id="15364" name="Rectangle 3"/>
          <p:cNvSpPr>
            <a:spLocks noChangeArrowheads="1"/>
          </p:cNvSpPr>
          <p:nvPr/>
        </p:nvSpPr>
        <p:spPr bwMode="auto">
          <a:xfrm>
            <a:off x="1257300" y="1676400"/>
            <a:ext cx="7604522" cy="2031325"/>
          </a:xfrm>
          <a:prstGeom prst="rect">
            <a:avLst/>
          </a:prstGeom>
          <a:noFill/>
          <a:ln w="9525">
            <a:noFill/>
            <a:miter lim="800000"/>
            <a:headEnd/>
            <a:tailEnd/>
          </a:ln>
        </p:spPr>
        <p:txBody>
          <a:bodyPr>
            <a:spAutoFit/>
          </a:bodyPr>
          <a:lstStyle/>
          <a:p>
            <a:pPr>
              <a:spcBef>
                <a:spcPct val="50000"/>
              </a:spcBef>
            </a:pPr>
            <a:r>
              <a:rPr lang="en-US" sz="2800" b="1" dirty="0">
                <a:solidFill>
                  <a:schemeClr val="tx1"/>
                </a:solidFill>
              </a:rPr>
              <a:t>Good lighting aims and shields the source to prevent “glare.”</a:t>
            </a:r>
          </a:p>
          <a:p>
            <a:pPr>
              <a:spcBef>
                <a:spcPct val="50000"/>
              </a:spcBef>
            </a:pPr>
            <a:r>
              <a:rPr lang="en-US" sz="2800" b="1" dirty="0">
                <a:solidFill>
                  <a:schemeClr val="tx1"/>
                </a:solidFill>
              </a:rPr>
              <a:t>“Glare is light that causes annoyance, discomfort or loss in </a:t>
            </a:r>
            <a:r>
              <a:rPr lang="en-US" sz="2800" b="1" dirty="0" smtClean="0">
                <a:solidFill>
                  <a:schemeClr val="tx1"/>
                </a:solidFill>
              </a:rPr>
              <a:t>visibility</a:t>
            </a:r>
            <a:endParaRPr lang="en-US" sz="2800" b="1" dirty="0">
              <a:solidFill>
                <a:schemeClr val="tx1"/>
              </a:solidFill>
            </a:endParaRPr>
          </a:p>
        </p:txBody>
      </p:sp>
      <p:pic>
        <p:nvPicPr>
          <p:cNvPr id="14341" name="Picture 8" descr="DriverGlare.jpg"/>
          <p:cNvPicPr>
            <a:picLocks noChangeAspect="1"/>
          </p:cNvPicPr>
          <p:nvPr/>
        </p:nvPicPr>
        <p:blipFill>
          <a:blip r:embed="rId4" cstate="print"/>
          <a:srcRect/>
          <a:stretch>
            <a:fillRect/>
          </a:stretch>
        </p:blipFill>
        <p:spPr bwMode="auto">
          <a:xfrm>
            <a:off x="2940833" y="3886201"/>
            <a:ext cx="3943958" cy="2816226"/>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829675" cy="762000"/>
          </a:xfrm>
        </p:spPr>
        <p:txBody>
          <a:bodyPr/>
          <a:lstStyle/>
          <a:p>
            <a:r>
              <a:rPr lang="en-US" sz="4000" dirty="0" smtClean="0"/>
              <a:t>Glare</a:t>
            </a:r>
            <a:endParaRPr lang="en-US" sz="4000"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9</a:t>
            </a:fld>
            <a:endParaRPr lang="en-US"/>
          </a:p>
        </p:txBody>
      </p:sp>
      <p:pic>
        <p:nvPicPr>
          <p:cNvPr id="4" name="Picture 3" descr="Glare_RAB.jpg"/>
          <p:cNvPicPr>
            <a:picLocks noChangeAspect="1"/>
          </p:cNvPicPr>
          <p:nvPr/>
        </p:nvPicPr>
        <p:blipFill>
          <a:blip r:embed="rId2" cstate="print"/>
          <a:stretch>
            <a:fillRect/>
          </a:stretch>
        </p:blipFill>
        <p:spPr>
          <a:xfrm>
            <a:off x="1714500" y="1752600"/>
            <a:ext cx="6477000" cy="44333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Glare </a:t>
            </a:r>
            <a:r>
              <a:rPr lang="en-US" i="1" dirty="0" smtClean="0"/>
              <a:t>Under Control</a:t>
            </a:r>
            <a:endParaRPr lang="en-US" i="1"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10</a:t>
            </a:fld>
            <a:endParaRPr lang="en-US"/>
          </a:p>
        </p:txBody>
      </p:sp>
      <p:pic>
        <p:nvPicPr>
          <p:cNvPr id="4" name="Picture 3" descr="FriendlyLightingGlareControlled_RAB.jpg"/>
          <p:cNvPicPr>
            <a:picLocks noChangeAspect="1"/>
          </p:cNvPicPr>
          <p:nvPr/>
        </p:nvPicPr>
        <p:blipFill>
          <a:blip r:embed="rId2" cstate="print"/>
          <a:stretch>
            <a:fillRect/>
          </a:stretch>
        </p:blipFill>
        <p:spPr>
          <a:xfrm>
            <a:off x="1866900" y="1676400"/>
            <a:ext cx="6400800" cy="45042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p:txBody>
          <a:bodyPr/>
          <a:lstStyle/>
          <a:p>
            <a:pPr>
              <a:defRPr/>
            </a:pPr>
            <a:fld id="{FF855011-4BC1-4A03-8369-87565D0A90CA}" type="slidenum">
              <a:rPr lang="en-US"/>
              <a:pPr>
                <a:defRPr/>
              </a:pPr>
              <a:t>11</a:t>
            </a:fld>
            <a:endParaRPr lang="en-US" dirty="0"/>
          </a:p>
        </p:txBody>
      </p:sp>
      <p:sp>
        <p:nvSpPr>
          <p:cNvPr id="81925" name="Rectangle 5"/>
          <p:cNvSpPr>
            <a:spLocks noChangeArrowheads="1"/>
          </p:cNvSpPr>
          <p:nvPr/>
        </p:nvSpPr>
        <p:spPr bwMode="auto">
          <a:xfrm>
            <a:off x="3467100" y="381000"/>
            <a:ext cx="3393301" cy="707886"/>
          </a:xfrm>
          <a:prstGeom prst="rect">
            <a:avLst/>
          </a:prstGeom>
          <a:noFill/>
          <a:ln w="9525">
            <a:noFill/>
            <a:miter lim="800000"/>
            <a:headEnd/>
            <a:tailEnd/>
          </a:ln>
          <a:effectLst/>
        </p:spPr>
        <p:txBody>
          <a:bodyPr wrap="none">
            <a:spAutoFit/>
          </a:bodyPr>
          <a:lstStyle/>
          <a:p>
            <a:pPr>
              <a:spcBef>
                <a:spcPct val="50000"/>
              </a:spcBef>
              <a:defRPr/>
            </a:pPr>
            <a:r>
              <a:rPr lang="en-US" sz="4000" b="1" dirty="0" smtClean="0">
                <a:solidFill>
                  <a:schemeClr val="tx2"/>
                </a:solidFill>
                <a:latin typeface="+mj-lt"/>
              </a:rPr>
              <a:t>Light Trespass</a:t>
            </a:r>
            <a:endParaRPr lang="en-US" sz="4000" b="1" dirty="0">
              <a:solidFill>
                <a:schemeClr val="tx2"/>
              </a:solidFill>
              <a:latin typeface="+mj-lt"/>
            </a:endParaRPr>
          </a:p>
        </p:txBody>
      </p:sp>
      <p:sp>
        <p:nvSpPr>
          <p:cNvPr id="81926" name="Rectangle 6"/>
          <p:cNvSpPr>
            <a:spLocks noChangeArrowheads="1"/>
          </p:cNvSpPr>
          <p:nvPr/>
        </p:nvSpPr>
        <p:spPr bwMode="auto">
          <a:xfrm>
            <a:off x="342900" y="1600200"/>
            <a:ext cx="9783365" cy="954107"/>
          </a:xfrm>
          <a:prstGeom prst="rect">
            <a:avLst/>
          </a:prstGeom>
          <a:noFill/>
          <a:ln w="9525">
            <a:noFill/>
            <a:miter lim="800000"/>
            <a:headEnd/>
            <a:tailEnd/>
          </a:ln>
        </p:spPr>
        <p:txBody>
          <a:bodyPr wrap="square">
            <a:spAutoFit/>
          </a:bodyPr>
          <a:lstStyle/>
          <a:p>
            <a:pPr>
              <a:spcBef>
                <a:spcPct val="50000"/>
              </a:spcBef>
            </a:pPr>
            <a:r>
              <a:rPr lang="en-US" sz="2800" dirty="0">
                <a:solidFill>
                  <a:schemeClr val="tx1"/>
                </a:solidFill>
              </a:rPr>
              <a:t>Good lighting means placing the light only where </a:t>
            </a:r>
            <a:r>
              <a:rPr lang="en-US" sz="2800" dirty="0" smtClean="0">
                <a:solidFill>
                  <a:schemeClr val="tx1"/>
                </a:solidFill>
              </a:rPr>
              <a:t>it’s needed </a:t>
            </a:r>
            <a:r>
              <a:rPr lang="en-US" sz="2800" dirty="0">
                <a:solidFill>
                  <a:schemeClr val="tx1"/>
                </a:solidFill>
              </a:rPr>
              <a:t>or is </a:t>
            </a:r>
            <a:r>
              <a:rPr lang="en-US" sz="2800" i="1" dirty="0">
                <a:solidFill>
                  <a:schemeClr val="tx1"/>
                </a:solidFill>
              </a:rPr>
              <a:t>wanted</a:t>
            </a:r>
            <a:r>
              <a:rPr lang="en-US" sz="2800" dirty="0">
                <a:solidFill>
                  <a:schemeClr val="tx1"/>
                </a:solidFill>
              </a:rPr>
              <a:t>, to prevent </a:t>
            </a:r>
            <a:r>
              <a:rPr lang="en-US" sz="2800" i="1" dirty="0">
                <a:solidFill>
                  <a:schemeClr val="tx1"/>
                </a:solidFill>
              </a:rPr>
              <a:t>light trespass </a:t>
            </a:r>
            <a:r>
              <a:rPr lang="en-US" sz="2800" dirty="0">
                <a:solidFill>
                  <a:schemeClr val="tx1"/>
                </a:solidFill>
              </a:rPr>
              <a:t>and sky glow</a:t>
            </a:r>
            <a:r>
              <a:rPr lang="en-US" sz="2800" dirty="0"/>
              <a:t>.</a:t>
            </a:r>
          </a:p>
        </p:txBody>
      </p:sp>
      <p:pic>
        <p:nvPicPr>
          <p:cNvPr id="13317" name="Picture 7" descr="POLCNEWLOGO4-15-06"/>
          <p:cNvPicPr>
            <a:picLocks noChangeAspect="1" noChangeArrowheads="1"/>
          </p:cNvPicPr>
          <p:nvPr/>
        </p:nvPicPr>
        <p:blipFill>
          <a:blip r:embed="rId3" cstate="print"/>
          <a:srcRect/>
          <a:stretch>
            <a:fillRect/>
          </a:stretch>
        </p:blipFill>
        <p:spPr bwMode="auto">
          <a:xfrm>
            <a:off x="498277" y="5846763"/>
            <a:ext cx="884039" cy="596900"/>
          </a:xfrm>
          <a:prstGeom prst="rect">
            <a:avLst/>
          </a:prstGeom>
          <a:noFill/>
          <a:ln w="9525">
            <a:noFill/>
            <a:miter lim="800000"/>
            <a:headEnd/>
            <a:tailEnd/>
          </a:ln>
        </p:spPr>
      </p:pic>
      <p:pic>
        <p:nvPicPr>
          <p:cNvPr id="13318" name="Picture 7" descr="RAB1.jpg"/>
          <p:cNvPicPr>
            <a:picLocks noChangeAspect="1"/>
          </p:cNvPicPr>
          <p:nvPr/>
        </p:nvPicPr>
        <p:blipFill>
          <a:blip r:embed="rId4" cstate="print"/>
          <a:stretch>
            <a:fillRect/>
          </a:stretch>
        </p:blipFill>
        <p:spPr bwMode="auto">
          <a:xfrm>
            <a:off x="655404" y="2667000"/>
            <a:ext cx="4253007" cy="2667000"/>
          </a:xfrm>
          <a:prstGeom prst="rect">
            <a:avLst/>
          </a:prstGeom>
          <a:noFill/>
          <a:ln w="9525">
            <a:noFill/>
            <a:miter lim="800000"/>
            <a:headEnd/>
            <a:tailEnd/>
          </a:ln>
        </p:spPr>
      </p:pic>
      <p:pic>
        <p:nvPicPr>
          <p:cNvPr id="13319" name="Picture 9" descr="RAB2.jpg"/>
          <p:cNvPicPr>
            <a:picLocks noChangeAspect="1"/>
          </p:cNvPicPr>
          <p:nvPr/>
        </p:nvPicPr>
        <p:blipFill>
          <a:blip r:embed="rId5" cstate="print"/>
          <a:stretch>
            <a:fillRect/>
          </a:stretch>
        </p:blipFill>
        <p:spPr bwMode="auto">
          <a:xfrm>
            <a:off x="5524500" y="2667000"/>
            <a:ext cx="4240821" cy="2667000"/>
          </a:xfrm>
          <a:prstGeom prst="rect">
            <a:avLst/>
          </a:prstGeom>
          <a:noFill/>
          <a:ln w="9525">
            <a:noFill/>
            <a:miter lim="800000"/>
            <a:headEnd/>
            <a:tailEnd/>
          </a:ln>
        </p:spPr>
      </p:pic>
      <p:sp>
        <p:nvSpPr>
          <p:cNvPr id="13320" name="TextBox 10"/>
          <p:cNvSpPr txBox="1">
            <a:spLocks noChangeArrowheads="1"/>
          </p:cNvSpPr>
          <p:nvPr/>
        </p:nvSpPr>
        <p:spPr bwMode="auto">
          <a:xfrm>
            <a:off x="3695700" y="5410200"/>
            <a:ext cx="1505546" cy="215900"/>
          </a:xfrm>
          <a:prstGeom prst="rect">
            <a:avLst/>
          </a:prstGeom>
          <a:noFill/>
          <a:ln w="9525">
            <a:noFill/>
            <a:miter lim="800000"/>
            <a:headEnd/>
            <a:tailEnd/>
          </a:ln>
        </p:spPr>
        <p:txBody>
          <a:bodyPr>
            <a:spAutoFit/>
          </a:bodyPr>
          <a:lstStyle/>
          <a:p>
            <a:r>
              <a:rPr lang="en-US" sz="800" dirty="0"/>
              <a:t>Courtesy RAB Lighting</a:t>
            </a:r>
          </a:p>
        </p:txBody>
      </p:sp>
      <p:sp>
        <p:nvSpPr>
          <p:cNvPr id="13321" name="Rectangle 11"/>
          <p:cNvSpPr>
            <a:spLocks noChangeArrowheads="1"/>
          </p:cNvSpPr>
          <p:nvPr/>
        </p:nvSpPr>
        <p:spPr bwMode="auto">
          <a:xfrm>
            <a:off x="8343900" y="5410200"/>
            <a:ext cx="1228221" cy="215444"/>
          </a:xfrm>
          <a:prstGeom prst="rect">
            <a:avLst/>
          </a:prstGeom>
          <a:noFill/>
          <a:ln w="9525">
            <a:noFill/>
            <a:miter lim="800000"/>
            <a:headEnd/>
            <a:tailEnd/>
          </a:ln>
        </p:spPr>
        <p:txBody>
          <a:bodyPr wrap="none">
            <a:spAutoFit/>
          </a:bodyPr>
          <a:lstStyle/>
          <a:p>
            <a:r>
              <a:rPr lang="en-US" sz="800" dirty="0"/>
              <a:t>Courtesy RAB Lighting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p:bldP spid="133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p:txBody>
          <a:bodyPr/>
          <a:lstStyle/>
          <a:p>
            <a:pPr>
              <a:defRPr/>
            </a:pPr>
            <a:fld id="{98FA2F2C-B5B1-4FD1-9FA1-48BB2E774467}" type="slidenum">
              <a:rPr lang="en-US"/>
              <a:pPr>
                <a:defRPr/>
              </a:pPr>
              <a:t>12</a:t>
            </a:fld>
            <a:endParaRPr lang="en-US" dirty="0"/>
          </a:p>
        </p:txBody>
      </p:sp>
      <p:sp>
        <p:nvSpPr>
          <p:cNvPr id="23555" name="Rectangle 3"/>
          <p:cNvSpPr>
            <a:spLocks noChangeArrowheads="1"/>
          </p:cNvSpPr>
          <p:nvPr/>
        </p:nvSpPr>
        <p:spPr bwMode="auto">
          <a:xfrm>
            <a:off x="2936081" y="2609850"/>
            <a:ext cx="10287000" cy="646331"/>
          </a:xfrm>
          <a:prstGeom prst="rect">
            <a:avLst/>
          </a:prstGeom>
          <a:noFill/>
          <a:ln w="9525">
            <a:noFill/>
            <a:miter lim="800000"/>
            <a:headEnd/>
            <a:tailEnd/>
          </a:ln>
        </p:spPr>
        <p:txBody>
          <a:bodyPr>
            <a:spAutoFit/>
          </a:bodyPr>
          <a:lstStyle/>
          <a:p>
            <a:endParaRPr lang="en-US"/>
          </a:p>
        </p:txBody>
      </p:sp>
      <p:pic>
        <p:nvPicPr>
          <p:cNvPr id="23556" name="Picture 4" descr="Aiming"/>
          <p:cNvPicPr>
            <a:picLocks noChangeAspect="1" noChangeArrowheads="1"/>
          </p:cNvPicPr>
          <p:nvPr/>
        </p:nvPicPr>
        <p:blipFill>
          <a:blip r:embed="rId3" cstate="print"/>
          <a:srcRect/>
          <a:stretch>
            <a:fillRect/>
          </a:stretch>
        </p:blipFill>
        <p:spPr bwMode="auto">
          <a:xfrm>
            <a:off x="0" y="0"/>
            <a:ext cx="10287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D7E53B1-5814-4B8D-B43A-5E6C2F12651B}" type="slidenum">
              <a:rPr lang="en-US"/>
              <a:pPr/>
              <a:t>13</a:t>
            </a:fld>
            <a:endParaRPr lang="en-US"/>
          </a:p>
        </p:txBody>
      </p:sp>
      <p:sp>
        <p:nvSpPr>
          <p:cNvPr id="13314" name="Rectangle 2"/>
          <p:cNvSpPr>
            <a:spLocks noGrp="1" noChangeArrowheads="1"/>
          </p:cNvSpPr>
          <p:nvPr>
            <p:ph type="title"/>
          </p:nvPr>
        </p:nvSpPr>
        <p:spPr>
          <a:noFill/>
          <a:ln/>
        </p:spPr>
        <p:txBody>
          <a:bodyPr anchor="ctr"/>
          <a:lstStyle/>
          <a:p>
            <a:r>
              <a:rPr lang="en-US" dirty="0"/>
              <a:t>Goals of Good Outdoor Lighting</a:t>
            </a:r>
          </a:p>
        </p:txBody>
      </p:sp>
      <p:sp>
        <p:nvSpPr>
          <p:cNvPr id="13315" name="Rectangle 3"/>
          <p:cNvSpPr>
            <a:spLocks noGrp="1" noChangeArrowheads="1"/>
          </p:cNvSpPr>
          <p:nvPr>
            <p:ph type="body" idx="1"/>
          </p:nvPr>
        </p:nvSpPr>
        <p:spPr>
          <a:noFill/>
          <a:ln/>
        </p:spPr>
        <p:txBody>
          <a:bodyPr/>
          <a:lstStyle/>
          <a:p>
            <a:pPr>
              <a:spcAft>
                <a:spcPct val="35000"/>
              </a:spcAft>
              <a:buFont typeface="Wingdings" pitchFamily="2" charset="2"/>
              <a:buChar char="§"/>
            </a:pPr>
            <a:r>
              <a:rPr lang="en-US" dirty="0"/>
              <a:t>Optimize </a:t>
            </a:r>
            <a:r>
              <a:rPr lang="en-US" i="1" dirty="0"/>
              <a:t>visibility</a:t>
            </a:r>
            <a:r>
              <a:rPr lang="en-US" dirty="0"/>
              <a:t> at night</a:t>
            </a:r>
          </a:p>
          <a:p>
            <a:pPr>
              <a:spcAft>
                <a:spcPct val="35000"/>
              </a:spcAft>
              <a:buFont typeface="Wingdings" pitchFamily="2" charset="2"/>
              <a:buChar char="§"/>
            </a:pPr>
            <a:r>
              <a:rPr lang="en-US" dirty="0"/>
              <a:t>Minimize glare</a:t>
            </a:r>
          </a:p>
          <a:p>
            <a:pPr>
              <a:spcAft>
                <a:spcPct val="35000"/>
              </a:spcAft>
              <a:buFont typeface="Wingdings" pitchFamily="2" charset="2"/>
              <a:buChar char="§"/>
            </a:pPr>
            <a:r>
              <a:rPr lang="en-US" dirty="0"/>
              <a:t>Minimize light trespass</a:t>
            </a:r>
          </a:p>
          <a:p>
            <a:pPr>
              <a:spcAft>
                <a:spcPct val="35000"/>
              </a:spcAft>
              <a:buFont typeface="Wingdings" pitchFamily="2" charset="2"/>
              <a:buChar char="§"/>
            </a:pPr>
            <a:r>
              <a:rPr lang="en-US" dirty="0"/>
              <a:t>Minimize energy consumption</a:t>
            </a:r>
          </a:p>
          <a:p>
            <a:pPr>
              <a:spcAft>
                <a:spcPct val="35000"/>
              </a:spcAft>
              <a:buFont typeface="Wingdings" pitchFamily="2" charset="2"/>
              <a:buChar char="§"/>
            </a:pPr>
            <a:r>
              <a:rPr lang="en-US" dirty="0"/>
              <a:t>Minimize impact on the environment</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Goals of Good Outdoor Lighting</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14</a:t>
            </a:fld>
            <a:endParaRPr lang="en-US"/>
          </a:p>
        </p:txBody>
      </p:sp>
      <p:sp>
        <p:nvSpPr>
          <p:cNvPr id="4" name="TextBox 3"/>
          <p:cNvSpPr txBox="1"/>
          <p:nvPr/>
        </p:nvSpPr>
        <p:spPr>
          <a:xfrm>
            <a:off x="723900" y="2133600"/>
            <a:ext cx="8183651" cy="1815882"/>
          </a:xfrm>
          <a:prstGeom prst="rect">
            <a:avLst/>
          </a:prstGeom>
          <a:noFill/>
        </p:spPr>
        <p:txBody>
          <a:bodyPr wrap="square" rtlCol="0">
            <a:spAutoFit/>
          </a:bodyPr>
          <a:lstStyle/>
          <a:p>
            <a:r>
              <a:rPr lang="en-US" sz="2800" dirty="0" smtClean="0">
                <a:solidFill>
                  <a:schemeClr val="tx1"/>
                </a:solidFill>
              </a:rPr>
              <a:t>- Lighting should create the set of conditions where our visual system can work efficiently. </a:t>
            </a:r>
          </a:p>
          <a:p>
            <a:endParaRPr lang="en-US" sz="2800" dirty="0" smtClean="0">
              <a:solidFill>
                <a:schemeClr val="tx1"/>
              </a:solidFill>
            </a:endParaRPr>
          </a:p>
          <a:p>
            <a:r>
              <a:rPr lang="en-US" sz="2800" dirty="0" smtClean="0">
                <a:solidFill>
                  <a:schemeClr val="tx1"/>
                </a:solidFill>
              </a:rPr>
              <a:t>- We see objects by reflected light and by contrast.</a:t>
            </a:r>
            <a:endParaRPr lang="en-US" sz="280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C481E97-D32C-4AAA-9897-0D89F079557D}" type="slidenum">
              <a:rPr lang="en-US"/>
              <a:pPr/>
              <a:t>15</a:t>
            </a:fld>
            <a:endParaRPr lang="en-US"/>
          </a:p>
        </p:txBody>
      </p:sp>
      <p:sp>
        <p:nvSpPr>
          <p:cNvPr id="81922" name="Rectangle 2"/>
          <p:cNvSpPr>
            <a:spLocks noGrp="1" noChangeArrowheads="1"/>
          </p:cNvSpPr>
          <p:nvPr>
            <p:ph type="title"/>
          </p:nvPr>
        </p:nvSpPr>
        <p:spPr/>
        <p:txBody>
          <a:bodyPr anchor="ctr"/>
          <a:lstStyle/>
          <a:p>
            <a:r>
              <a:rPr lang="en-US" dirty="0"/>
              <a:t>The Good and the Bad</a:t>
            </a:r>
          </a:p>
        </p:txBody>
      </p:sp>
      <p:pic>
        <p:nvPicPr>
          <p:cNvPr id="81924" name="Picture 4" descr="WawaButlerPikeBethlehemPike3_lightened"/>
          <p:cNvPicPr>
            <a:picLocks noChangeAspect="1" noChangeArrowheads="1"/>
          </p:cNvPicPr>
          <p:nvPr/>
        </p:nvPicPr>
        <p:blipFill>
          <a:blip r:embed="rId3" cstate="print"/>
          <a:srcRect/>
          <a:stretch>
            <a:fillRect/>
          </a:stretch>
        </p:blipFill>
        <p:spPr bwMode="auto">
          <a:xfrm>
            <a:off x="190500" y="2057400"/>
            <a:ext cx="4852988" cy="3319463"/>
          </a:xfrm>
          <a:prstGeom prst="rect">
            <a:avLst/>
          </a:prstGeom>
          <a:noFill/>
        </p:spPr>
      </p:pic>
      <p:pic>
        <p:nvPicPr>
          <p:cNvPr id="81926" name="Picture 6" descr="GlareTruckStop"/>
          <p:cNvPicPr>
            <a:picLocks noChangeAspect="1" noChangeArrowheads="1"/>
          </p:cNvPicPr>
          <p:nvPr/>
        </p:nvPicPr>
        <p:blipFill>
          <a:blip r:embed="rId4" cstate="print"/>
          <a:srcRect/>
          <a:stretch>
            <a:fillRect/>
          </a:stretch>
        </p:blipFill>
        <p:spPr bwMode="auto">
          <a:xfrm>
            <a:off x="5219700" y="2057400"/>
            <a:ext cx="4876800" cy="3276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B11FF32-8CD4-4C63-A282-3CC08850BDB6}" type="slidenum">
              <a:rPr lang="en-US"/>
              <a:pPr/>
              <a:t>16</a:t>
            </a:fld>
            <a:endParaRPr lang="en-US"/>
          </a:p>
        </p:txBody>
      </p:sp>
      <p:sp>
        <p:nvSpPr>
          <p:cNvPr id="133122" name="Rectangle 2"/>
          <p:cNvSpPr>
            <a:spLocks noGrp="1" noChangeArrowheads="1"/>
          </p:cNvSpPr>
          <p:nvPr>
            <p:ph type="title"/>
          </p:nvPr>
        </p:nvSpPr>
        <p:spPr/>
        <p:txBody>
          <a:bodyPr anchor="ctr"/>
          <a:lstStyle/>
          <a:p>
            <a:r>
              <a:rPr lang="en-US" dirty="0"/>
              <a:t>The Good and the Bad</a:t>
            </a:r>
          </a:p>
        </p:txBody>
      </p:sp>
      <p:sp>
        <p:nvSpPr>
          <p:cNvPr id="133123" name="Rectangle 3"/>
          <p:cNvSpPr>
            <a:spLocks noGrp="1" noChangeArrowheads="1"/>
          </p:cNvSpPr>
          <p:nvPr>
            <p:ph type="body" idx="1"/>
          </p:nvPr>
        </p:nvSpPr>
        <p:spPr>
          <a:xfrm>
            <a:off x="685800" y="1981200"/>
            <a:ext cx="2781300" cy="685800"/>
          </a:xfrm>
        </p:spPr>
        <p:txBody>
          <a:bodyPr/>
          <a:lstStyle/>
          <a:p>
            <a:pPr>
              <a:buNone/>
            </a:pPr>
            <a:endParaRPr lang="en-US" dirty="0"/>
          </a:p>
        </p:txBody>
      </p:sp>
      <p:pic>
        <p:nvPicPr>
          <p:cNvPr id="133124" name="Picture 4" descr="McMansion3"/>
          <p:cNvPicPr>
            <a:picLocks noChangeAspect="1" noChangeArrowheads="1"/>
          </p:cNvPicPr>
          <p:nvPr/>
        </p:nvPicPr>
        <p:blipFill>
          <a:blip r:embed="rId2" cstate="print"/>
          <a:srcRect/>
          <a:stretch>
            <a:fillRect/>
          </a:stretch>
        </p:blipFill>
        <p:spPr bwMode="auto">
          <a:xfrm>
            <a:off x="5067300" y="1600200"/>
            <a:ext cx="5219700" cy="3479800"/>
          </a:xfrm>
          <a:prstGeom prst="rect">
            <a:avLst/>
          </a:prstGeom>
          <a:noFill/>
        </p:spPr>
      </p:pic>
      <p:pic>
        <p:nvPicPr>
          <p:cNvPr id="133125" name="Picture 5" descr="GoodResidential"/>
          <p:cNvPicPr>
            <a:picLocks noChangeAspect="1" noChangeArrowheads="1"/>
          </p:cNvPicPr>
          <p:nvPr/>
        </p:nvPicPr>
        <p:blipFill>
          <a:blip r:embed="rId3" cstate="print"/>
          <a:srcRect/>
          <a:stretch>
            <a:fillRect/>
          </a:stretch>
        </p:blipFill>
        <p:spPr bwMode="auto">
          <a:xfrm>
            <a:off x="114300" y="1600200"/>
            <a:ext cx="4914900" cy="348615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941566A-AC65-445A-9BBE-11E25A0C9373}" type="slidenum">
              <a:rPr lang="en-US" smtClean="0"/>
              <a:pPr/>
              <a:t>17</a:t>
            </a:fld>
            <a:endParaRPr lang="en-US"/>
          </a:p>
        </p:txBody>
      </p:sp>
      <p:pic>
        <p:nvPicPr>
          <p:cNvPr id="3" name="Picture 2" descr="Five_Principles_for_Responsible_Outood_Lighting.jpg"/>
          <p:cNvPicPr>
            <a:picLocks noChangeAspect="1"/>
          </p:cNvPicPr>
          <p:nvPr/>
        </p:nvPicPr>
        <p:blipFill>
          <a:blip r:embed="rId2" cstate="print"/>
          <a:stretch>
            <a:fillRect/>
          </a:stretch>
        </p:blipFill>
        <p:spPr>
          <a:xfrm>
            <a:off x="342900" y="0"/>
            <a:ext cx="9525000" cy="6781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378D6C3-F0EC-45BB-BBD3-CF2D90776FD4}" type="slidenum">
              <a:rPr lang="en-US"/>
              <a:pPr/>
              <a:t>18</a:t>
            </a:fld>
            <a:endParaRPr lang="en-US"/>
          </a:p>
        </p:txBody>
      </p:sp>
      <p:sp>
        <p:nvSpPr>
          <p:cNvPr id="15362" name="Rectangle 2"/>
          <p:cNvSpPr>
            <a:spLocks noGrp="1" noChangeArrowheads="1"/>
          </p:cNvSpPr>
          <p:nvPr>
            <p:ph type="title"/>
          </p:nvPr>
        </p:nvSpPr>
        <p:spPr>
          <a:noFill/>
          <a:ln/>
        </p:spPr>
        <p:txBody>
          <a:bodyPr anchor="ctr"/>
          <a:lstStyle/>
          <a:p>
            <a:r>
              <a:rPr lang="en-US" dirty="0"/>
              <a:t>Today’s Situation</a:t>
            </a:r>
          </a:p>
        </p:txBody>
      </p:sp>
      <p:sp>
        <p:nvSpPr>
          <p:cNvPr id="15363" name="Rectangle 3"/>
          <p:cNvSpPr>
            <a:spLocks noGrp="1" noChangeArrowheads="1"/>
          </p:cNvSpPr>
          <p:nvPr>
            <p:ph type="body" idx="1"/>
          </p:nvPr>
        </p:nvSpPr>
        <p:spPr>
          <a:xfrm>
            <a:off x="685800" y="1981200"/>
            <a:ext cx="8829675" cy="3810000"/>
          </a:xfrm>
          <a:noFill/>
          <a:ln/>
        </p:spPr>
        <p:txBody>
          <a:bodyPr/>
          <a:lstStyle/>
          <a:p>
            <a:pPr>
              <a:lnSpc>
                <a:spcPct val="90000"/>
              </a:lnSpc>
              <a:buFont typeface="Wingdings" pitchFamily="2" charset="2"/>
              <a:buChar char="§"/>
            </a:pPr>
            <a:r>
              <a:rPr lang="en-US" sz="2800" dirty="0"/>
              <a:t>Too much money and energy are wasted in providing bad outdoor lighting</a:t>
            </a:r>
          </a:p>
          <a:p>
            <a:pPr>
              <a:lnSpc>
                <a:spcPct val="95000"/>
              </a:lnSpc>
              <a:spcBef>
                <a:spcPct val="40000"/>
              </a:spcBef>
              <a:buFont typeface="Wingdings" pitchFamily="2" charset="2"/>
              <a:buChar char="§"/>
            </a:pPr>
            <a:r>
              <a:rPr lang="en-US" sz="2800" dirty="0"/>
              <a:t>“Bad” lighting causes glare, and </a:t>
            </a:r>
            <a:r>
              <a:rPr lang="en-US" sz="2800" dirty="0" smtClean="0"/>
              <a:t>has too much or too little light for </a:t>
            </a:r>
            <a:r>
              <a:rPr lang="en-US" sz="2800" dirty="0"/>
              <a:t>the outdoor seeing task</a:t>
            </a:r>
          </a:p>
          <a:p>
            <a:pPr>
              <a:lnSpc>
                <a:spcPct val="95000"/>
              </a:lnSpc>
              <a:spcBef>
                <a:spcPct val="40000"/>
              </a:spcBef>
              <a:buFont typeface="Wingdings" pitchFamily="2" charset="2"/>
              <a:buChar char="§"/>
            </a:pPr>
            <a:r>
              <a:rPr lang="en-US" sz="2800" dirty="0"/>
              <a:t>Most people are unaware that much of our outdoor lighting fails to follow recognized good lighting practices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9AB8CA2-B019-4BAF-89DA-31B030E98B4C}" type="slidenum">
              <a:rPr lang="en-US"/>
              <a:pPr/>
              <a:t>19</a:t>
            </a:fld>
            <a:endParaRPr lang="en-US"/>
          </a:p>
        </p:txBody>
      </p:sp>
      <p:sp>
        <p:nvSpPr>
          <p:cNvPr id="17410" name="Rectangle 2"/>
          <p:cNvSpPr>
            <a:spLocks noGrp="1" noChangeArrowheads="1"/>
          </p:cNvSpPr>
          <p:nvPr>
            <p:ph type="title"/>
          </p:nvPr>
        </p:nvSpPr>
        <p:spPr>
          <a:noFill/>
          <a:ln/>
        </p:spPr>
        <p:txBody>
          <a:bodyPr anchor="ctr"/>
          <a:lstStyle/>
          <a:p>
            <a:r>
              <a:rPr lang="en-US" dirty="0"/>
              <a:t>Common Myths of Outdoor Lighting</a:t>
            </a:r>
          </a:p>
        </p:txBody>
      </p:sp>
      <p:sp>
        <p:nvSpPr>
          <p:cNvPr id="17411" name="Rectangle 3"/>
          <p:cNvSpPr>
            <a:spLocks noGrp="1" noChangeArrowheads="1"/>
          </p:cNvSpPr>
          <p:nvPr>
            <p:ph type="body" idx="1"/>
          </p:nvPr>
        </p:nvSpPr>
        <p:spPr>
          <a:noFill/>
          <a:ln/>
        </p:spPr>
        <p:txBody>
          <a:bodyPr/>
          <a:lstStyle/>
          <a:p>
            <a:pPr>
              <a:buSzTx/>
              <a:buFont typeface="Wingdings" pitchFamily="2" charset="2"/>
              <a:buChar char="§"/>
            </a:pPr>
            <a:r>
              <a:rPr lang="en-US" sz="4000" dirty="0"/>
              <a:t>“More light means better visibility.”</a:t>
            </a:r>
          </a:p>
          <a:p>
            <a:pPr lvl="1">
              <a:buSzTx/>
              <a:buFont typeface="Wingdings" pitchFamily="2" charset="2"/>
              <a:buChar char="§"/>
            </a:pPr>
            <a:r>
              <a:rPr lang="en-US" dirty="0"/>
              <a:t>If more light </a:t>
            </a:r>
            <a:r>
              <a:rPr lang="en-US" dirty="0" smtClean="0"/>
              <a:t>also means </a:t>
            </a:r>
            <a:r>
              <a:rPr lang="en-US" dirty="0"/>
              <a:t>more glare, then visibility can actually be reduced.  Glare is never helpful for visibility.</a:t>
            </a:r>
          </a:p>
          <a:p>
            <a:pPr lvl="1">
              <a:spcBef>
                <a:spcPct val="40000"/>
              </a:spcBef>
              <a:buSzTx/>
              <a:buFont typeface="Wingdings" pitchFamily="2" charset="2"/>
              <a:buChar char="§"/>
            </a:pPr>
            <a:r>
              <a:rPr lang="en-US" dirty="0"/>
              <a:t>Lighting </a:t>
            </a:r>
            <a:r>
              <a:rPr lang="en-US" i="1" dirty="0"/>
              <a:t>quality</a:t>
            </a:r>
            <a:r>
              <a:rPr lang="en-US" dirty="0"/>
              <a:t> is </a:t>
            </a:r>
            <a:r>
              <a:rPr lang="en-US" dirty="0" smtClean="0"/>
              <a:t>as </a:t>
            </a:r>
            <a:r>
              <a:rPr lang="en-US" dirty="0"/>
              <a:t>important to visibility as lighting quantity.</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21BA13C-2C54-4B0B-BB79-36B93FBB402A}" type="slidenum">
              <a:rPr lang="en-US"/>
              <a:pPr/>
              <a:t>20</a:t>
            </a:fld>
            <a:endParaRPr lang="en-US"/>
          </a:p>
        </p:txBody>
      </p:sp>
      <p:sp>
        <p:nvSpPr>
          <p:cNvPr id="19458" name="Rectangle 2"/>
          <p:cNvSpPr>
            <a:spLocks noGrp="1" noChangeArrowheads="1"/>
          </p:cNvSpPr>
          <p:nvPr>
            <p:ph type="title"/>
          </p:nvPr>
        </p:nvSpPr>
        <p:spPr>
          <a:noFill/>
          <a:ln/>
        </p:spPr>
        <p:txBody>
          <a:bodyPr anchor="ctr"/>
          <a:lstStyle/>
          <a:p>
            <a:r>
              <a:rPr lang="en-US" dirty="0"/>
              <a:t>Myths of Outdoor Lighting (Cont’d)</a:t>
            </a:r>
          </a:p>
        </p:txBody>
      </p:sp>
      <p:sp>
        <p:nvSpPr>
          <p:cNvPr id="19459" name="Rectangle 3"/>
          <p:cNvSpPr>
            <a:spLocks noGrp="1" noChangeArrowheads="1"/>
          </p:cNvSpPr>
          <p:nvPr>
            <p:ph type="body" idx="1"/>
          </p:nvPr>
        </p:nvSpPr>
        <p:spPr>
          <a:noFill/>
          <a:ln/>
        </p:spPr>
        <p:txBody>
          <a:bodyPr/>
          <a:lstStyle/>
          <a:p>
            <a:pPr>
              <a:spcBef>
                <a:spcPct val="15000"/>
              </a:spcBef>
              <a:buSzTx/>
              <a:buFont typeface="Wingdings" pitchFamily="2" charset="2"/>
              <a:buChar char="§"/>
            </a:pPr>
            <a:r>
              <a:rPr lang="en-US"/>
              <a:t>“</a:t>
            </a:r>
            <a:r>
              <a:rPr lang="en-US" sz="4000"/>
              <a:t>More light means more security.”</a:t>
            </a:r>
            <a:endParaRPr lang="en-US"/>
          </a:p>
          <a:p>
            <a:pPr lvl="1">
              <a:buSzTx/>
              <a:buFont typeface="Wingdings" pitchFamily="2" charset="2"/>
              <a:buChar char="§"/>
            </a:pPr>
            <a:r>
              <a:rPr lang="en-US"/>
              <a:t>Poorly executed security lighting that creates glare and deep shadows can reduce </a:t>
            </a:r>
            <a:r>
              <a:rPr lang="en-US" i="1"/>
              <a:t>visibility</a:t>
            </a:r>
            <a:r>
              <a:rPr lang="en-US"/>
              <a:t> and actually aid criminals.</a:t>
            </a:r>
          </a:p>
          <a:p>
            <a:pPr lvl="1">
              <a:spcBef>
                <a:spcPct val="40000"/>
              </a:spcBef>
              <a:buSzTx/>
              <a:buFont typeface="Wingdings" pitchFamily="2" charset="2"/>
              <a:buChar char="§"/>
            </a:pPr>
            <a:r>
              <a:rPr lang="en-US"/>
              <a:t>Bright lighting can give an </a:t>
            </a:r>
            <a:r>
              <a:rPr lang="en-US" i="1"/>
              <a:t>illusion</a:t>
            </a:r>
            <a:r>
              <a:rPr lang="en-US"/>
              <a:t> of security.  People can be induced to take risks that are not really justified by the overall situation.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130FFA2-6BBB-4937-932F-3F56F0DD12CD}" type="slidenum">
              <a:rPr lang="en-US"/>
              <a:pPr/>
              <a:t>21</a:t>
            </a:fld>
            <a:endParaRPr lang="en-US" dirty="0"/>
          </a:p>
        </p:txBody>
      </p:sp>
      <p:sp>
        <p:nvSpPr>
          <p:cNvPr id="20482" name="Rectangle 2"/>
          <p:cNvSpPr>
            <a:spLocks noGrp="1" noChangeArrowheads="1"/>
          </p:cNvSpPr>
          <p:nvPr>
            <p:ph type="title"/>
          </p:nvPr>
        </p:nvSpPr>
        <p:spPr>
          <a:noFill/>
          <a:ln/>
        </p:spPr>
        <p:txBody>
          <a:bodyPr anchor="ctr"/>
          <a:lstStyle/>
          <a:p>
            <a:r>
              <a:rPr lang="en-US" dirty="0"/>
              <a:t>Myths of Outdoor Lighting (Cont’d)</a:t>
            </a:r>
          </a:p>
        </p:txBody>
      </p:sp>
      <p:sp>
        <p:nvSpPr>
          <p:cNvPr id="20483" name="Rectangle 3"/>
          <p:cNvSpPr>
            <a:spLocks noGrp="1" noChangeArrowheads="1"/>
          </p:cNvSpPr>
          <p:nvPr>
            <p:ph type="body" idx="1"/>
          </p:nvPr>
        </p:nvSpPr>
        <p:spPr>
          <a:xfrm>
            <a:off x="266700" y="1981200"/>
            <a:ext cx="9601200" cy="4114800"/>
          </a:xfrm>
          <a:noFill/>
          <a:ln/>
        </p:spPr>
        <p:txBody>
          <a:bodyPr/>
          <a:lstStyle/>
          <a:p>
            <a:pPr>
              <a:buSzTx/>
              <a:buFont typeface="Wingdings" pitchFamily="2" charset="2"/>
              <a:buChar char="§"/>
            </a:pPr>
            <a:r>
              <a:rPr lang="en-US" dirty="0"/>
              <a:t>The Myth: “Security Lighting will reduce crime in urban outdoor areas.”</a:t>
            </a:r>
          </a:p>
          <a:p>
            <a:pPr lvl="1">
              <a:buSzTx/>
              <a:buFont typeface="Wingdings" pitchFamily="2" charset="2"/>
              <a:buChar char="§"/>
            </a:pPr>
            <a:r>
              <a:rPr lang="en-US" dirty="0"/>
              <a:t>A 1997 National Institute of Justice report to Congress said, “- - the effectiveness of lighting [as a crime deterrent] is unknown.”  Results are mixed. </a:t>
            </a:r>
            <a:r>
              <a:rPr lang="en-US" dirty="0" smtClean="0"/>
              <a:t> We </a:t>
            </a:r>
            <a:r>
              <a:rPr lang="en-US" dirty="0"/>
              <a:t>can have very little confidence that improved lighting prevents crime, particularly since we do not know if offenders use lighting to their advantage.”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879E977-5B71-49C4-9599-A5D6904D92CD}" type="slidenum">
              <a:rPr lang="en-US"/>
              <a:pPr/>
              <a:t>22</a:t>
            </a:fld>
            <a:endParaRPr lang="en-US"/>
          </a:p>
        </p:txBody>
      </p:sp>
      <p:sp>
        <p:nvSpPr>
          <p:cNvPr id="54274" name="Rectangle 2"/>
          <p:cNvSpPr>
            <a:spLocks noGrp="1" noChangeArrowheads="1"/>
          </p:cNvSpPr>
          <p:nvPr>
            <p:ph type="title"/>
          </p:nvPr>
        </p:nvSpPr>
        <p:spPr/>
        <p:txBody>
          <a:bodyPr anchor="ctr"/>
          <a:lstStyle/>
          <a:p>
            <a:r>
              <a:rPr lang="en-US" dirty="0"/>
              <a:t>Myths of Outdoor Lighting (Cont’d)</a:t>
            </a:r>
          </a:p>
        </p:txBody>
      </p:sp>
      <p:sp>
        <p:nvSpPr>
          <p:cNvPr id="54275" name="Rectangle 3"/>
          <p:cNvSpPr>
            <a:spLocks noGrp="1" noChangeArrowheads="1"/>
          </p:cNvSpPr>
          <p:nvPr>
            <p:ph type="body" idx="1"/>
          </p:nvPr>
        </p:nvSpPr>
        <p:spPr>
          <a:xfrm>
            <a:off x="685800" y="1981200"/>
            <a:ext cx="8829675" cy="4343400"/>
          </a:xfrm>
        </p:spPr>
        <p:txBody>
          <a:bodyPr/>
          <a:lstStyle/>
          <a:p>
            <a:pPr>
              <a:buFont typeface="Wingdings" pitchFamily="2" charset="2"/>
              <a:buChar char="§"/>
            </a:pPr>
            <a:r>
              <a:rPr lang="en-US" sz="2400"/>
              <a:t>“We may speculate that lighting is effective in some places, ineffective in others, and counter productive in still other circumstances.  The problematic relationship between lighting and crime increases when one considers that offenders need lighting to detect potential targets and low-risk situations (Fleming and Burrows 1986).  Consider lighting at outside ATM machines, for example.  An ATM user might feel safer when the ATM and its immediate surrounding area are well lit.  However, this same lighting makes the patron more visible to passing offenders.  Who the lighting serves is unclear.”</a:t>
            </a:r>
            <a:endParaRPr lang="en-US"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8E638E8-F3B1-4DA2-8AD2-B1666D5BB78B}" type="slidenum">
              <a:rPr lang="en-US"/>
              <a:pPr/>
              <a:t>23</a:t>
            </a:fld>
            <a:endParaRPr lang="en-US"/>
          </a:p>
        </p:txBody>
      </p:sp>
      <p:sp>
        <p:nvSpPr>
          <p:cNvPr id="114690" name="Rectangle 2"/>
          <p:cNvSpPr>
            <a:spLocks noGrp="1" noChangeArrowheads="1"/>
          </p:cNvSpPr>
          <p:nvPr>
            <p:ph type="title"/>
          </p:nvPr>
        </p:nvSpPr>
        <p:spPr/>
        <p:txBody>
          <a:bodyPr anchor="ctr"/>
          <a:lstStyle/>
          <a:p>
            <a:r>
              <a:rPr lang="en-US" sz="3600" dirty="0"/>
              <a:t>National Institute of Justice study, Feb., 1997</a:t>
            </a:r>
          </a:p>
        </p:txBody>
      </p:sp>
      <p:sp>
        <p:nvSpPr>
          <p:cNvPr id="114691" name="Rectangle 3"/>
          <p:cNvSpPr>
            <a:spLocks noGrp="1" noChangeArrowheads="1"/>
          </p:cNvSpPr>
          <p:nvPr>
            <p:ph type="body" idx="1"/>
          </p:nvPr>
        </p:nvSpPr>
        <p:spPr>
          <a:xfrm>
            <a:off x="685800" y="1981200"/>
            <a:ext cx="8829675" cy="3429000"/>
          </a:xfrm>
        </p:spPr>
        <p:txBody>
          <a:bodyPr/>
          <a:lstStyle/>
          <a:p>
            <a:pPr algn="ctr">
              <a:lnSpc>
                <a:spcPct val="90000"/>
              </a:lnSpc>
              <a:spcBef>
                <a:spcPct val="50000"/>
              </a:spcBef>
              <a:buFont typeface="Wingdings" pitchFamily="2" charset="2"/>
              <a:buChar char="§"/>
            </a:pPr>
            <a:r>
              <a:rPr lang="en-US" sz="2400" b="1" i="1"/>
              <a:t>PREVENTING CRIME: </a:t>
            </a:r>
            <a:br>
              <a:rPr lang="en-US" sz="2400" b="1" i="1"/>
            </a:br>
            <a:r>
              <a:rPr lang="en-US" sz="2400" b="1" i="1"/>
              <a:t>WHAT WORKS, WHAT DOESN'T, WHAT'S PROMISING</a:t>
            </a:r>
            <a:endParaRPr lang="en-US" sz="2400"/>
          </a:p>
          <a:p>
            <a:pPr algn="ctr">
              <a:lnSpc>
                <a:spcPct val="90000"/>
              </a:lnSpc>
              <a:spcBef>
                <a:spcPct val="50000"/>
              </a:spcBef>
              <a:buFont typeface="Wingdings" pitchFamily="2" charset="2"/>
              <a:buChar char="§"/>
            </a:pPr>
            <a:r>
              <a:rPr lang="en-US" sz="2400"/>
              <a:t>A REPORT TO THE UNITED STATES CONGRESS </a:t>
            </a:r>
            <a:br>
              <a:rPr lang="en-US" sz="2400"/>
            </a:br>
            <a:r>
              <a:rPr lang="en-US" sz="2400"/>
              <a:t>Prepared for the National Institute of Justice </a:t>
            </a:r>
            <a:br>
              <a:rPr lang="en-US" sz="2400"/>
            </a:br>
            <a:r>
              <a:rPr lang="en-US" sz="2400"/>
              <a:t>by Lawrence W. Sherman, Denise Gottfredson, Doris MacKenzie, John Eck, Peter Reuter, and Shawn Bushway </a:t>
            </a:r>
          </a:p>
          <a:p>
            <a:pPr algn="ctr">
              <a:lnSpc>
                <a:spcPct val="90000"/>
              </a:lnSpc>
              <a:spcBef>
                <a:spcPct val="50000"/>
              </a:spcBef>
              <a:buFont typeface="Wingdings" pitchFamily="2" charset="2"/>
              <a:buChar char="§"/>
            </a:pPr>
            <a:r>
              <a:rPr lang="en-US" sz="2400"/>
              <a:t>Department of Criminology and Criminal Justice </a:t>
            </a:r>
            <a:br>
              <a:rPr lang="en-US" sz="2400"/>
            </a:br>
            <a:r>
              <a:rPr lang="en-US" sz="2400"/>
              <a:t>University of Maryland </a:t>
            </a:r>
          </a:p>
          <a:p>
            <a:pPr>
              <a:lnSpc>
                <a:spcPct val="90000"/>
              </a:lnSpc>
            </a:pPr>
            <a:endParaRPr 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E84014E-6E2E-45C2-BEED-33B7EB60901D}" type="slidenum">
              <a:rPr lang="en-US"/>
              <a:pPr/>
              <a:t>24</a:t>
            </a:fld>
            <a:endParaRPr lang="en-US"/>
          </a:p>
        </p:txBody>
      </p:sp>
      <p:sp>
        <p:nvSpPr>
          <p:cNvPr id="21506" name="Rectangle 2"/>
          <p:cNvSpPr>
            <a:spLocks noGrp="1" noChangeArrowheads="1"/>
          </p:cNvSpPr>
          <p:nvPr>
            <p:ph type="title"/>
          </p:nvPr>
        </p:nvSpPr>
        <p:spPr>
          <a:noFill/>
          <a:ln/>
        </p:spPr>
        <p:txBody>
          <a:bodyPr anchor="ctr"/>
          <a:lstStyle/>
          <a:p>
            <a:r>
              <a:rPr lang="en-US" dirty="0"/>
              <a:t>How Did We Get Here?</a:t>
            </a:r>
          </a:p>
        </p:txBody>
      </p:sp>
      <p:sp>
        <p:nvSpPr>
          <p:cNvPr id="21507" name="Rectangle 3"/>
          <p:cNvSpPr>
            <a:spLocks noGrp="1" noChangeArrowheads="1"/>
          </p:cNvSpPr>
          <p:nvPr>
            <p:ph type="body" idx="1"/>
          </p:nvPr>
        </p:nvSpPr>
        <p:spPr>
          <a:xfrm>
            <a:off x="419100" y="1752600"/>
            <a:ext cx="9448800" cy="4267200"/>
          </a:xfrm>
          <a:noFill/>
          <a:ln/>
        </p:spPr>
        <p:txBody>
          <a:bodyPr/>
          <a:lstStyle/>
          <a:p>
            <a:pPr>
              <a:lnSpc>
                <a:spcPct val="80000"/>
              </a:lnSpc>
              <a:spcBef>
                <a:spcPct val="40000"/>
              </a:spcBef>
              <a:spcAft>
                <a:spcPct val="75000"/>
              </a:spcAft>
              <a:buFont typeface="Wingdings" pitchFamily="2" charset="2"/>
              <a:buChar char="§"/>
            </a:pPr>
            <a:r>
              <a:rPr lang="en-US" sz="2800" dirty="0"/>
              <a:t>Municipal codes have not kept pace with today's lighting technology, needs and practices</a:t>
            </a:r>
          </a:p>
          <a:p>
            <a:pPr>
              <a:lnSpc>
                <a:spcPct val="80000"/>
              </a:lnSpc>
              <a:spcAft>
                <a:spcPct val="75000"/>
              </a:spcAft>
              <a:buFont typeface="Wingdings" pitchFamily="2" charset="2"/>
              <a:buChar char="§"/>
            </a:pPr>
            <a:r>
              <a:rPr lang="en-US" sz="2800" dirty="0"/>
              <a:t>Municipalities have comprehensive building codes &amp; electrical codes, but too few have an </a:t>
            </a:r>
            <a:r>
              <a:rPr lang="en-US" sz="2800" i="1" dirty="0"/>
              <a:t>effective</a:t>
            </a:r>
            <a:r>
              <a:rPr lang="en-US" sz="2800" dirty="0"/>
              <a:t> outdoor lighting </a:t>
            </a:r>
            <a:r>
              <a:rPr lang="en-US" sz="2800" dirty="0" smtClean="0"/>
              <a:t>ordinance</a:t>
            </a:r>
          </a:p>
          <a:p>
            <a:pPr>
              <a:lnSpc>
                <a:spcPct val="80000"/>
              </a:lnSpc>
              <a:spcAft>
                <a:spcPct val="75000"/>
              </a:spcAft>
              <a:buFont typeface="Wingdings" pitchFamily="2" charset="2"/>
              <a:buChar char="§"/>
            </a:pPr>
            <a:r>
              <a:rPr lang="en-US" sz="2800" dirty="0" smtClean="0"/>
              <a:t>Electrical contractors have not gotten the word: GLUT = </a:t>
            </a:r>
            <a:br>
              <a:rPr lang="en-US" sz="2800" dirty="0" smtClean="0"/>
            </a:br>
            <a:r>
              <a:rPr lang="en-US" sz="2800" dirty="0" smtClean="0"/>
              <a:t>Glare, Light Trespass, </a:t>
            </a:r>
            <a:r>
              <a:rPr lang="en-US" sz="2800" dirty="0" err="1" smtClean="0"/>
              <a:t>Uplight</a:t>
            </a:r>
            <a:r>
              <a:rPr lang="en-US" sz="2800" dirty="0" smtClean="0"/>
              <a:t>, Too </a:t>
            </a:r>
            <a:r>
              <a:rPr lang="en-US" sz="2800" smtClean="0"/>
              <a:t>much light</a:t>
            </a:r>
            <a:endParaRPr lang="en-US" sz="2800" dirty="0"/>
          </a:p>
          <a:p>
            <a:pPr lvl="1">
              <a:lnSpc>
                <a:spcPct val="80000"/>
              </a:lnSpc>
              <a:spcAft>
                <a:spcPct val="75000"/>
              </a:spcAft>
              <a:buNone/>
            </a:pP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8B6F347-4443-4E68-B32E-B16B98E38952}" type="slidenum">
              <a:rPr lang="en-US"/>
              <a:pPr/>
              <a:t>25</a:t>
            </a:fld>
            <a:endParaRPr lang="en-US"/>
          </a:p>
        </p:txBody>
      </p:sp>
      <p:sp>
        <p:nvSpPr>
          <p:cNvPr id="23554" name="Rectangle 2"/>
          <p:cNvSpPr>
            <a:spLocks noGrp="1" noChangeArrowheads="1"/>
          </p:cNvSpPr>
          <p:nvPr>
            <p:ph type="title"/>
          </p:nvPr>
        </p:nvSpPr>
        <p:spPr>
          <a:noFill/>
          <a:ln/>
        </p:spPr>
        <p:txBody>
          <a:bodyPr anchor="ctr"/>
          <a:lstStyle/>
          <a:p>
            <a:r>
              <a:rPr lang="en-US" dirty="0"/>
              <a:t>How Did We Get Here?   (Cont’d)</a:t>
            </a:r>
          </a:p>
        </p:txBody>
      </p:sp>
      <p:sp>
        <p:nvSpPr>
          <p:cNvPr id="23555" name="Rectangle 3"/>
          <p:cNvSpPr>
            <a:spLocks noGrp="1" noChangeArrowheads="1"/>
          </p:cNvSpPr>
          <p:nvPr>
            <p:ph type="body" idx="1"/>
          </p:nvPr>
        </p:nvSpPr>
        <p:spPr>
          <a:xfrm>
            <a:off x="685800" y="1981200"/>
            <a:ext cx="8829675" cy="914400"/>
          </a:xfrm>
          <a:noFill/>
          <a:ln/>
        </p:spPr>
        <p:txBody>
          <a:bodyPr/>
          <a:lstStyle/>
          <a:p>
            <a:pPr>
              <a:lnSpc>
                <a:spcPct val="90000"/>
              </a:lnSpc>
              <a:buFont typeface="Wingdings" pitchFamily="2" charset="2"/>
              <a:buChar char="§"/>
            </a:pPr>
            <a:r>
              <a:rPr lang="en-US" sz="2800" dirty="0"/>
              <a:t>We have yesterday’s fixtures with today’s more powerful </a:t>
            </a:r>
            <a:r>
              <a:rPr lang="en-US" sz="2800" dirty="0" smtClean="0"/>
              <a:t>light sources, </a:t>
            </a:r>
            <a:r>
              <a:rPr lang="en-US" sz="2800" dirty="0"/>
              <a:t>producing much more glare.</a:t>
            </a:r>
          </a:p>
        </p:txBody>
      </p:sp>
      <p:pic>
        <p:nvPicPr>
          <p:cNvPr id="23556" name="Picture 4" descr="gas_lamp"/>
          <p:cNvPicPr>
            <a:picLocks noChangeAspect="1" noChangeArrowheads="1"/>
          </p:cNvPicPr>
          <p:nvPr/>
        </p:nvPicPr>
        <p:blipFill>
          <a:blip r:embed="rId3" cstate="print"/>
          <a:srcRect r="3076" b="8229"/>
          <a:stretch>
            <a:fillRect/>
          </a:stretch>
        </p:blipFill>
        <p:spPr bwMode="auto">
          <a:xfrm>
            <a:off x="1992313" y="2971800"/>
            <a:ext cx="2559050" cy="3624263"/>
          </a:xfrm>
          <a:prstGeom prst="rect">
            <a:avLst/>
          </a:prstGeom>
          <a:noFill/>
          <a:ln w="9525">
            <a:noFill/>
            <a:miter lim="800000"/>
            <a:headEnd/>
            <a:tailEnd/>
          </a:ln>
        </p:spPr>
      </p:pic>
      <p:pic>
        <p:nvPicPr>
          <p:cNvPr id="23560" name="Picture 8" descr="commindex_left-pic_cropped"/>
          <p:cNvPicPr>
            <a:picLocks noChangeAspect="1" noChangeArrowheads="1"/>
          </p:cNvPicPr>
          <p:nvPr/>
        </p:nvPicPr>
        <p:blipFill>
          <a:blip r:embed="rId4" cstate="print"/>
          <a:srcRect/>
          <a:stretch>
            <a:fillRect/>
          </a:stretch>
        </p:blipFill>
        <p:spPr bwMode="auto">
          <a:xfrm>
            <a:off x="5067300" y="2971800"/>
            <a:ext cx="2538413" cy="35814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CEE925F-05CB-4C93-81C4-72259650ADB8}" type="slidenum">
              <a:rPr lang="en-US"/>
              <a:pPr/>
              <a:t>26</a:t>
            </a:fld>
            <a:endParaRPr lang="en-US"/>
          </a:p>
        </p:txBody>
      </p:sp>
      <p:sp>
        <p:nvSpPr>
          <p:cNvPr id="134146" name="Rectangle 2"/>
          <p:cNvSpPr>
            <a:spLocks noGrp="1" noChangeArrowheads="1"/>
          </p:cNvSpPr>
          <p:nvPr>
            <p:ph type="title"/>
          </p:nvPr>
        </p:nvSpPr>
        <p:spPr/>
        <p:txBody>
          <a:bodyPr anchor="ctr"/>
          <a:lstStyle/>
          <a:p>
            <a:r>
              <a:rPr lang="en-US" dirty="0"/>
              <a:t>How Did We Get Here?   (Cont’d)</a:t>
            </a:r>
          </a:p>
        </p:txBody>
      </p:sp>
      <p:sp>
        <p:nvSpPr>
          <p:cNvPr id="134147" name="Rectangle 3"/>
          <p:cNvSpPr>
            <a:spLocks noGrp="1" noChangeArrowheads="1"/>
          </p:cNvSpPr>
          <p:nvPr>
            <p:ph type="body" idx="1"/>
          </p:nvPr>
        </p:nvSpPr>
        <p:spPr>
          <a:xfrm>
            <a:off x="685800" y="1981200"/>
            <a:ext cx="3771900" cy="1143000"/>
          </a:xfrm>
        </p:spPr>
        <p:txBody>
          <a:bodyPr/>
          <a:lstStyle/>
          <a:p>
            <a:r>
              <a:rPr lang="en-US" sz="2800"/>
              <a:t>Fixtures less than 50 percent efficient</a:t>
            </a:r>
          </a:p>
        </p:txBody>
      </p:sp>
      <p:pic>
        <p:nvPicPr>
          <p:cNvPr id="134148" name="Picture 4" descr="globe1"/>
          <p:cNvPicPr>
            <a:picLocks noChangeAspect="1" noChangeArrowheads="1"/>
          </p:cNvPicPr>
          <p:nvPr/>
        </p:nvPicPr>
        <p:blipFill>
          <a:blip r:embed="rId2" cstate="print"/>
          <a:srcRect/>
          <a:stretch>
            <a:fillRect/>
          </a:stretch>
        </p:blipFill>
        <p:spPr bwMode="auto">
          <a:xfrm>
            <a:off x="4686300" y="1752600"/>
            <a:ext cx="3049588" cy="4953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82B85176-EA52-4E39-A3E9-EF522ECB6EF6}" type="slidenum">
              <a:rPr lang="en-US"/>
              <a:pPr/>
              <a:t>27</a:t>
            </a:fld>
            <a:endParaRPr lang="en-US"/>
          </a:p>
        </p:txBody>
      </p:sp>
      <p:pic>
        <p:nvPicPr>
          <p:cNvPr id="80898" name="Picture 2" descr="ScheetzStation"/>
          <p:cNvPicPr>
            <a:picLocks noChangeAspect="1" noChangeArrowheads="1"/>
          </p:cNvPicPr>
          <p:nvPr/>
        </p:nvPicPr>
        <p:blipFill>
          <a:blip r:embed="rId3" cstate="print"/>
          <a:srcRect t="19955" b="19955"/>
          <a:stretch>
            <a:fillRect/>
          </a:stretch>
        </p:blipFill>
        <p:spPr bwMode="auto">
          <a:xfrm>
            <a:off x="1562100" y="2590800"/>
            <a:ext cx="7391400" cy="2800350"/>
          </a:xfrm>
          <a:prstGeom prst="rect">
            <a:avLst/>
          </a:prstGeom>
          <a:noFill/>
          <a:ln w="9525">
            <a:noFill/>
            <a:miter lim="800000"/>
            <a:headEnd/>
            <a:tailEnd/>
          </a:ln>
        </p:spPr>
      </p:pic>
      <p:sp>
        <p:nvSpPr>
          <p:cNvPr id="80899" name="Text Box 3"/>
          <p:cNvSpPr txBox="1">
            <a:spLocks noChangeArrowheads="1"/>
          </p:cNvSpPr>
          <p:nvPr/>
        </p:nvSpPr>
        <p:spPr bwMode="auto">
          <a:xfrm>
            <a:off x="800100" y="1828800"/>
            <a:ext cx="8534400" cy="64135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a:solidFill>
                  <a:schemeClr val="tx1"/>
                </a:solidFill>
              </a:rPr>
              <a:t>Glare is being used as “advertising”</a:t>
            </a:r>
          </a:p>
        </p:txBody>
      </p:sp>
      <p:sp>
        <p:nvSpPr>
          <p:cNvPr id="80900" name="Rectangle 4"/>
          <p:cNvSpPr>
            <a:spLocks noChangeArrowheads="1"/>
          </p:cNvSpPr>
          <p:nvPr/>
        </p:nvSpPr>
        <p:spPr bwMode="auto">
          <a:xfrm>
            <a:off x="1409700" y="438150"/>
            <a:ext cx="7923213" cy="762000"/>
          </a:xfrm>
          <a:prstGeom prst="rect">
            <a:avLst/>
          </a:prstGeom>
          <a:noFill/>
          <a:ln w="12700">
            <a:noFill/>
            <a:miter lim="800000"/>
            <a:headEnd type="none" w="sm" len="sm"/>
            <a:tailEnd type="none" w="sm" len="sm"/>
          </a:ln>
          <a:effectLst/>
        </p:spPr>
        <p:txBody>
          <a:bodyPr wrap="none">
            <a:spAutoFit/>
          </a:bodyPr>
          <a:lstStyle/>
          <a:p>
            <a:r>
              <a:rPr lang="en-US" sz="4400">
                <a:solidFill>
                  <a:schemeClr val="tx2"/>
                </a:solidFill>
                <a:latin typeface="Times New Roman" pitchFamily="18" charset="0"/>
              </a:rPr>
              <a:t>How Did We Get Here?   (Cont’d)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B15B5EE-E106-40B2-B72F-287BE21D60C1}" type="slidenum">
              <a:rPr lang="en-US"/>
              <a:pPr/>
              <a:t>28</a:t>
            </a:fld>
            <a:endParaRPr lang="en-US"/>
          </a:p>
        </p:txBody>
      </p:sp>
      <p:sp>
        <p:nvSpPr>
          <p:cNvPr id="24578" name="Rectangle 2"/>
          <p:cNvSpPr>
            <a:spLocks noGrp="1" noChangeArrowheads="1"/>
          </p:cNvSpPr>
          <p:nvPr>
            <p:ph type="title"/>
          </p:nvPr>
        </p:nvSpPr>
        <p:spPr>
          <a:noFill/>
          <a:ln/>
        </p:spPr>
        <p:txBody>
          <a:bodyPr/>
          <a:lstStyle/>
          <a:p>
            <a:r>
              <a:rPr lang="en-US" sz="4000"/>
              <a:t>Impacts of Poor Outdoor Lighting Practices</a:t>
            </a:r>
          </a:p>
        </p:txBody>
      </p:sp>
      <p:sp>
        <p:nvSpPr>
          <p:cNvPr id="24579" name="Rectangle 3"/>
          <p:cNvSpPr>
            <a:spLocks noGrp="1" noChangeArrowheads="1"/>
          </p:cNvSpPr>
          <p:nvPr>
            <p:ph type="body" idx="1"/>
          </p:nvPr>
        </p:nvSpPr>
        <p:spPr>
          <a:xfrm>
            <a:off x="419101" y="2057400"/>
            <a:ext cx="8077200" cy="4114800"/>
          </a:xfrm>
          <a:noFill/>
          <a:ln/>
        </p:spPr>
        <p:txBody>
          <a:bodyPr/>
          <a:lstStyle/>
          <a:p>
            <a:pPr>
              <a:spcAft>
                <a:spcPct val="30000"/>
              </a:spcAft>
              <a:buSzTx/>
              <a:buFont typeface="Wingdings" pitchFamily="2" charset="2"/>
              <a:buChar char="§"/>
            </a:pPr>
            <a:r>
              <a:rPr lang="en-US" dirty="0"/>
              <a:t>Safety/Security</a:t>
            </a:r>
          </a:p>
          <a:p>
            <a:pPr lvl="1">
              <a:spcAft>
                <a:spcPct val="80000"/>
              </a:spcAft>
              <a:buSzTx/>
              <a:buFont typeface="Wingdings" pitchFamily="2" charset="2"/>
              <a:buChar char="§"/>
            </a:pPr>
            <a:r>
              <a:rPr lang="en-US" dirty="0"/>
              <a:t>Glare and deep shadows </a:t>
            </a:r>
            <a:r>
              <a:rPr lang="en-US" i="1" dirty="0"/>
              <a:t>limit</a:t>
            </a:r>
            <a:r>
              <a:rPr lang="en-US" dirty="0"/>
              <a:t> visibility</a:t>
            </a:r>
          </a:p>
          <a:p>
            <a:pPr>
              <a:spcBef>
                <a:spcPct val="40000"/>
              </a:spcBef>
              <a:buSzTx/>
              <a:buFont typeface="Wingdings" pitchFamily="2" charset="2"/>
              <a:buChar char="§"/>
            </a:pPr>
            <a:r>
              <a:rPr lang="en-US" dirty="0"/>
              <a:t>Social</a:t>
            </a:r>
          </a:p>
          <a:p>
            <a:pPr lvl="1">
              <a:buSzTx/>
              <a:buFont typeface="Wingdings" pitchFamily="2" charset="2"/>
              <a:buChar char="§"/>
            </a:pPr>
            <a:r>
              <a:rPr lang="en-US" dirty="0"/>
              <a:t>Aesthetic Blight - Visual Clutter</a:t>
            </a:r>
          </a:p>
          <a:p>
            <a:pPr lvl="1">
              <a:buSzTx/>
              <a:buFont typeface="Wingdings" pitchFamily="2" charset="2"/>
              <a:buChar char="§"/>
            </a:pPr>
            <a:r>
              <a:rPr lang="en-US" dirty="0"/>
              <a:t>Light </a:t>
            </a:r>
            <a:r>
              <a:rPr lang="en-US" dirty="0" smtClean="0"/>
              <a:t>trespass</a:t>
            </a:r>
          </a:p>
          <a:p>
            <a:pPr lvl="1">
              <a:buSzTx/>
              <a:buFont typeface="Wingdings" pitchFamily="2" charset="2"/>
              <a:buChar char="§"/>
            </a:pPr>
            <a:r>
              <a:rPr lang="en-US" dirty="0" smtClean="0"/>
              <a:t>Visual comfort is lacking</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A703748-186D-4DED-9593-73860D561146}" type="slidenum">
              <a:rPr lang="en-US"/>
              <a:pPr/>
              <a:t>29</a:t>
            </a:fld>
            <a:endParaRPr lang="en-US"/>
          </a:p>
        </p:txBody>
      </p:sp>
      <p:sp>
        <p:nvSpPr>
          <p:cNvPr id="129026" name="Rectangle 2"/>
          <p:cNvSpPr>
            <a:spLocks noGrp="1" noChangeArrowheads="1"/>
          </p:cNvSpPr>
          <p:nvPr>
            <p:ph type="title"/>
          </p:nvPr>
        </p:nvSpPr>
        <p:spPr/>
        <p:txBody>
          <a:bodyPr/>
          <a:lstStyle/>
          <a:p>
            <a:endParaRPr lang="en-US"/>
          </a:p>
        </p:txBody>
      </p:sp>
      <p:sp>
        <p:nvSpPr>
          <p:cNvPr id="129027" name="Rectangle 3"/>
          <p:cNvSpPr>
            <a:spLocks noGrp="1" noChangeArrowheads="1"/>
          </p:cNvSpPr>
          <p:nvPr>
            <p:ph type="body" idx="1"/>
          </p:nvPr>
        </p:nvSpPr>
        <p:spPr>
          <a:xfrm>
            <a:off x="3238500" y="6324600"/>
            <a:ext cx="4686300" cy="381000"/>
          </a:xfrm>
        </p:spPr>
        <p:txBody>
          <a:bodyPr/>
          <a:lstStyle/>
          <a:p>
            <a:pPr>
              <a:lnSpc>
                <a:spcPct val="80000"/>
              </a:lnSpc>
            </a:pPr>
            <a:r>
              <a:rPr lang="en-US" sz="2000"/>
              <a:t>Visual Clutter</a:t>
            </a:r>
          </a:p>
        </p:txBody>
      </p:sp>
      <p:pic>
        <p:nvPicPr>
          <p:cNvPr id="129028" name="Picture 4" descr="times-square01"/>
          <p:cNvPicPr>
            <a:picLocks noChangeAspect="1" noChangeArrowheads="1"/>
          </p:cNvPicPr>
          <p:nvPr/>
        </p:nvPicPr>
        <p:blipFill>
          <a:blip r:embed="rId2" cstate="print"/>
          <a:srcRect/>
          <a:stretch>
            <a:fillRect/>
          </a:stretch>
        </p:blipFill>
        <p:spPr bwMode="auto">
          <a:xfrm>
            <a:off x="495300" y="0"/>
            <a:ext cx="9372600" cy="62484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C80C0E2-D152-4E5F-AC1A-B5E8EFB0BC5B}" type="slidenum">
              <a:rPr lang="en-US"/>
              <a:pPr/>
              <a:t>30</a:t>
            </a:fld>
            <a:endParaRPr lang="en-US"/>
          </a:p>
        </p:txBody>
      </p:sp>
      <p:sp>
        <p:nvSpPr>
          <p:cNvPr id="26626" name="Rectangle 2"/>
          <p:cNvSpPr>
            <a:spLocks noGrp="1" noChangeArrowheads="1"/>
          </p:cNvSpPr>
          <p:nvPr>
            <p:ph type="title"/>
          </p:nvPr>
        </p:nvSpPr>
        <p:spPr>
          <a:noFill/>
          <a:ln/>
        </p:spPr>
        <p:txBody>
          <a:bodyPr/>
          <a:lstStyle/>
          <a:p>
            <a:r>
              <a:rPr lang="en-US" sz="4000"/>
              <a:t>Impacts of Poor Outdoor Lighting Practices (Cont’d)</a:t>
            </a:r>
          </a:p>
        </p:txBody>
      </p:sp>
      <p:sp>
        <p:nvSpPr>
          <p:cNvPr id="26627" name="Rectangle 3"/>
          <p:cNvSpPr>
            <a:spLocks noGrp="1" noChangeArrowheads="1"/>
          </p:cNvSpPr>
          <p:nvPr>
            <p:ph type="body" idx="1"/>
          </p:nvPr>
        </p:nvSpPr>
        <p:spPr>
          <a:xfrm>
            <a:off x="495300" y="1752600"/>
            <a:ext cx="9410700" cy="4114800"/>
          </a:xfrm>
          <a:noFill/>
          <a:ln/>
        </p:spPr>
        <p:txBody>
          <a:bodyPr/>
          <a:lstStyle/>
          <a:p>
            <a:pPr>
              <a:lnSpc>
                <a:spcPct val="90000"/>
              </a:lnSpc>
              <a:spcAft>
                <a:spcPct val="20000"/>
              </a:spcAft>
              <a:buSzTx/>
              <a:buFont typeface="Wingdings" pitchFamily="2" charset="2"/>
              <a:buChar char="§"/>
            </a:pPr>
            <a:r>
              <a:rPr lang="en-US" dirty="0"/>
              <a:t>Economic</a:t>
            </a:r>
          </a:p>
          <a:p>
            <a:pPr lvl="1">
              <a:lnSpc>
                <a:spcPct val="90000"/>
              </a:lnSpc>
              <a:spcAft>
                <a:spcPct val="50000"/>
              </a:spcAft>
              <a:buSzTx/>
              <a:buFont typeface="Wingdings" pitchFamily="2" charset="2"/>
              <a:buChar char="§"/>
            </a:pPr>
            <a:r>
              <a:rPr lang="en-US" dirty="0"/>
              <a:t>Billions of energy dollars wasted on </a:t>
            </a:r>
            <a:r>
              <a:rPr lang="en-US" i="1" dirty="0"/>
              <a:t>careless</a:t>
            </a:r>
            <a:r>
              <a:rPr lang="en-US" dirty="0"/>
              <a:t> and </a:t>
            </a:r>
            <a:r>
              <a:rPr lang="en-US" i="1" dirty="0"/>
              <a:t>excessive</a:t>
            </a:r>
            <a:r>
              <a:rPr lang="en-US" dirty="0"/>
              <a:t> use of outdoor lighting</a:t>
            </a:r>
          </a:p>
          <a:p>
            <a:pPr lvl="1">
              <a:lnSpc>
                <a:spcPct val="90000"/>
              </a:lnSpc>
              <a:spcAft>
                <a:spcPct val="50000"/>
              </a:spcAft>
              <a:buSzTx/>
              <a:buFont typeface="Wingdings" pitchFamily="2" charset="2"/>
              <a:buChar char="§"/>
            </a:pPr>
            <a:r>
              <a:rPr lang="en-US" dirty="0"/>
              <a:t>An estimated </a:t>
            </a:r>
            <a:r>
              <a:rPr lang="en-US" dirty="0" smtClean="0"/>
              <a:t>$6.0 </a:t>
            </a:r>
            <a:r>
              <a:rPr lang="en-US" dirty="0"/>
              <a:t>billion </a:t>
            </a:r>
            <a:r>
              <a:rPr lang="en-US" i="1" dirty="0"/>
              <a:t>wasted annually</a:t>
            </a:r>
            <a:r>
              <a:rPr lang="en-US" dirty="0"/>
              <a:t> in the U.S.</a:t>
            </a:r>
          </a:p>
          <a:p>
            <a:pPr lvl="1">
              <a:lnSpc>
                <a:spcPct val="90000"/>
              </a:lnSpc>
              <a:spcAft>
                <a:spcPct val="50000"/>
              </a:spcAft>
              <a:buSzTx/>
              <a:buFont typeface="Wingdings" pitchFamily="2" charset="2"/>
              <a:buChar char="§"/>
            </a:pPr>
            <a:r>
              <a:rPr lang="en-US" dirty="0" smtClean="0"/>
              <a:t>New Jersey’s </a:t>
            </a:r>
            <a:r>
              <a:rPr lang="en-US" dirty="0"/>
              <a:t>share is about $</a:t>
            </a:r>
            <a:r>
              <a:rPr lang="en-US" dirty="0" smtClean="0"/>
              <a:t>165 </a:t>
            </a:r>
            <a:r>
              <a:rPr lang="en-US" dirty="0"/>
              <a:t>million </a:t>
            </a:r>
            <a:r>
              <a:rPr lang="en-US" i="1" dirty="0"/>
              <a:t>per yr</a:t>
            </a:r>
          </a:p>
          <a:p>
            <a:pPr lvl="2">
              <a:lnSpc>
                <a:spcPct val="90000"/>
              </a:lnSpc>
              <a:spcAft>
                <a:spcPct val="50000"/>
              </a:spcAft>
              <a:buFont typeface="Wingdings" pitchFamily="2" charset="2"/>
              <a:buChar char="§"/>
            </a:pPr>
            <a:r>
              <a:rPr lang="en-US" dirty="0"/>
              <a:t>Approx. </a:t>
            </a:r>
            <a:r>
              <a:rPr lang="en-US" dirty="0" smtClean="0"/>
              <a:t>1.5 billion </a:t>
            </a:r>
            <a:r>
              <a:rPr lang="en-US" dirty="0"/>
              <a:t>kilowatt-hours</a:t>
            </a:r>
          </a:p>
          <a:p>
            <a:pPr lvl="2">
              <a:lnSpc>
                <a:spcPct val="90000"/>
              </a:lnSpc>
              <a:spcAft>
                <a:spcPct val="50000"/>
              </a:spcAft>
              <a:buFont typeface="Wingdings" pitchFamily="2" charset="2"/>
              <a:buChar char="§"/>
            </a:pPr>
            <a:r>
              <a:rPr lang="en-US" dirty="0" smtClean="0"/>
              <a:t>750 </a:t>
            </a:r>
            <a:r>
              <a:rPr lang="en-US" dirty="0"/>
              <a:t>thousand </a:t>
            </a:r>
            <a:r>
              <a:rPr lang="en-US" i="1" dirty="0"/>
              <a:t>tons</a:t>
            </a:r>
            <a:r>
              <a:rPr lang="en-US" dirty="0"/>
              <a:t> of coal (at </a:t>
            </a:r>
            <a:r>
              <a:rPr lang="en-US" dirty="0" smtClean="0"/>
              <a:t>2000 kWh </a:t>
            </a:r>
            <a:r>
              <a:rPr lang="en-US" dirty="0"/>
              <a:t>per ton)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540CCCE-2E70-455A-A8B7-B6F3F939D9EB}" type="slidenum">
              <a:rPr lang="en-US"/>
              <a:pPr/>
              <a:t>31</a:t>
            </a:fld>
            <a:endParaRPr lang="en-US"/>
          </a:p>
        </p:txBody>
      </p:sp>
      <p:sp>
        <p:nvSpPr>
          <p:cNvPr id="68610" name="Rectangle 2"/>
          <p:cNvSpPr>
            <a:spLocks noGrp="1" noChangeArrowheads="1"/>
          </p:cNvSpPr>
          <p:nvPr>
            <p:ph type="title"/>
          </p:nvPr>
        </p:nvSpPr>
        <p:spPr/>
        <p:txBody>
          <a:bodyPr/>
          <a:lstStyle/>
          <a:p>
            <a:r>
              <a:rPr lang="en-US" sz="4000"/>
              <a:t>Impacts of Poor Outdoor Lighting Practices (Cont’d)</a:t>
            </a:r>
          </a:p>
        </p:txBody>
      </p:sp>
      <p:sp>
        <p:nvSpPr>
          <p:cNvPr id="68611" name="Rectangle 3"/>
          <p:cNvSpPr>
            <a:spLocks noGrp="1" noChangeArrowheads="1"/>
          </p:cNvSpPr>
          <p:nvPr>
            <p:ph type="body" idx="1"/>
          </p:nvPr>
        </p:nvSpPr>
        <p:spPr>
          <a:xfrm>
            <a:off x="114300" y="1752600"/>
            <a:ext cx="10058400" cy="4191000"/>
          </a:xfrm>
        </p:spPr>
        <p:txBody>
          <a:bodyPr/>
          <a:lstStyle/>
          <a:p>
            <a:pPr>
              <a:lnSpc>
                <a:spcPct val="90000"/>
              </a:lnSpc>
              <a:spcBef>
                <a:spcPct val="40000"/>
              </a:spcBef>
              <a:spcAft>
                <a:spcPct val="20000"/>
              </a:spcAft>
              <a:buSzTx/>
              <a:buFont typeface="Wingdings" pitchFamily="2" charset="2"/>
              <a:buChar char="§"/>
            </a:pPr>
            <a:r>
              <a:rPr lang="en-US" dirty="0"/>
              <a:t>Environmental</a:t>
            </a:r>
          </a:p>
          <a:p>
            <a:pPr lvl="1">
              <a:lnSpc>
                <a:spcPct val="90000"/>
              </a:lnSpc>
              <a:spcAft>
                <a:spcPct val="45000"/>
              </a:spcAft>
              <a:buSzTx/>
              <a:buFont typeface="Wingdings" pitchFamily="2" charset="2"/>
              <a:buChar char="§"/>
            </a:pPr>
            <a:r>
              <a:rPr lang="en-US" dirty="0"/>
              <a:t>Pollution from unnecessary electric power generation</a:t>
            </a:r>
          </a:p>
          <a:p>
            <a:pPr lvl="1">
              <a:lnSpc>
                <a:spcPct val="90000"/>
              </a:lnSpc>
              <a:spcBef>
                <a:spcPct val="30000"/>
              </a:spcBef>
              <a:spcAft>
                <a:spcPct val="45000"/>
              </a:spcAft>
              <a:buSzTx/>
              <a:buFont typeface="Wingdings" pitchFamily="2" charset="2"/>
              <a:buChar char="§"/>
            </a:pPr>
            <a:r>
              <a:rPr lang="en-US" dirty="0"/>
              <a:t>Negative impact on nocturnal animals and migratory birds</a:t>
            </a:r>
          </a:p>
          <a:p>
            <a:pPr lvl="1">
              <a:lnSpc>
                <a:spcPct val="90000"/>
              </a:lnSpc>
              <a:spcBef>
                <a:spcPct val="30000"/>
              </a:spcBef>
              <a:spcAft>
                <a:spcPct val="45000"/>
              </a:spcAft>
              <a:buSzTx/>
              <a:buFont typeface="Wingdings" pitchFamily="2" charset="2"/>
              <a:buChar char="§"/>
            </a:pPr>
            <a:r>
              <a:rPr lang="en-US" dirty="0"/>
              <a:t>Negative impact on plant life</a:t>
            </a:r>
          </a:p>
          <a:p>
            <a:pPr lvl="1">
              <a:lnSpc>
                <a:spcPct val="90000"/>
              </a:lnSpc>
              <a:spcBef>
                <a:spcPct val="30000"/>
              </a:spcBef>
              <a:spcAft>
                <a:spcPct val="45000"/>
              </a:spcAft>
              <a:buSzTx/>
              <a:buFont typeface="Wingdings" pitchFamily="2" charset="2"/>
              <a:buChar char="§"/>
            </a:pPr>
            <a:r>
              <a:rPr lang="en-US" dirty="0"/>
              <a:t>Exposure to light at night </a:t>
            </a:r>
            <a:r>
              <a:rPr lang="en-US" dirty="0" smtClean="0"/>
              <a:t>can adversely </a:t>
            </a:r>
            <a:r>
              <a:rPr lang="en-US" dirty="0"/>
              <a:t>affect human health (melatonin suppression)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540CCCE-2E70-455A-A8B7-B6F3F939D9EB}" type="slidenum">
              <a:rPr lang="en-US"/>
              <a:pPr/>
              <a:t>32</a:t>
            </a:fld>
            <a:endParaRPr lang="en-US"/>
          </a:p>
        </p:txBody>
      </p:sp>
      <p:sp>
        <p:nvSpPr>
          <p:cNvPr id="68610" name="Rectangle 2"/>
          <p:cNvSpPr>
            <a:spLocks noGrp="1" noChangeArrowheads="1"/>
          </p:cNvSpPr>
          <p:nvPr>
            <p:ph type="title"/>
          </p:nvPr>
        </p:nvSpPr>
        <p:spPr/>
        <p:txBody>
          <a:bodyPr/>
          <a:lstStyle/>
          <a:p>
            <a:r>
              <a:rPr lang="en-US" sz="4000"/>
              <a:t>Impacts of Poor Outdoor Lighting Practices (Cont’d)</a:t>
            </a:r>
          </a:p>
        </p:txBody>
      </p:sp>
      <p:sp>
        <p:nvSpPr>
          <p:cNvPr id="68611" name="Rectangle 3"/>
          <p:cNvSpPr>
            <a:spLocks noGrp="1" noChangeArrowheads="1"/>
          </p:cNvSpPr>
          <p:nvPr>
            <p:ph type="body" idx="1"/>
          </p:nvPr>
        </p:nvSpPr>
        <p:spPr>
          <a:xfrm>
            <a:off x="190500" y="1600200"/>
            <a:ext cx="9906000" cy="4724400"/>
          </a:xfrm>
        </p:spPr>
        <p:txBody>
          <a:bodyPr/>
          <a:lstStyle/>
          <a:p>
            <a:pPr>
              <a:lnSpc>
                <a:spcPct val="90000"/>
              </a:lnSpc>
              <a:spcBef>
                <a:spcPct val="40000"/>
              </a:spcBef>
              <a:spcAft>
                <a:spcPct val="20000"/>
              </a:spcAft>
              <a:buSzTx/>
              <a:buFont typeface="Wingdings" pitchFamily="2" charset="2"/>
              <a:buChar char="§"/>
            </a:pPr>
            <a:r>
              <a:rPr lang="en-US" dirty="0" smtClean="0"/>
              <a:t>Human Health</a:t>
            </a:r>
            <a:endParaRPr lang="en-US" dirty="0"/>
          </a:p>
          <a:p>
            <a:pPr lvl="1">
              <a:lnSpc>
                <a:spcPct val="90000"/>
              </a:lnSpc>
              <a:spcAft>
                <a:spcPts val="600"/>
              </a:spcAft>
              <a:buSzTx/>
              <a:buFont typeface="Wingdings" pitchFamily="2" charset="2"/>
              <a:buChar char="§"/>
            </a:pPr>
            <a:r>
              <a:rPr lang="en-US" sz="2400" dirty="0" smtClean="0"/>
              <a:t>All living things are adapted to a daily cycle of sunlight and darkness due to the earth’s rotation – “plankton to primates”</a:t>
            </a:r>
            <a:endParaRPr lang="en-US" sz="2400" dirty="0"/>
          </a:p>
          <a:p>
            <a:pPr lvl="1">
              <a:lnSpc>
                <a:spcPct val="90000"/>
              </a:lnSpc>
              <a:spcBef>
                <a:spcPct val="30000"/>
              </a:spcBef>
              <a:spcAft>
                <a:spcPct val="45000"/>
              </a:spcAft>
              <a:buSzTx/>
              <a:buFont typeface="Wingdings" pitchFamily="2" charset="2"/>
              <a:buChar char="§"/>
            </a:pPr>
            <a:r>
              <a:rPr lang="en-US" sz="2400" dirty="0" smtClean="0"/>
              <a:t>Daytime exposure to sunlight resets human “clock” via non-visual receptors in retina – “Circadian Rhythm“</a:t>
            </a:r>
            <a:endParaRPr lang="en-US" sz="2400" dirty="0"/>
          </a:p>
          <a:p>
            <a:pPr lvl="1">
              <a:lnSpc>
                <a:spcPct val="90000"/>
              </a:lnSpc>
              <a:spcBef>
                <a:spcPct val="30000"/>
              </a:spcBef>
              <a:spcAft>
                <a:spcPct val="45000"/>
              </a:spcAft>
              <a:buSzTx/>
              <a:buFont typeface="Wingdings" pitchFamily="2" charset="2"/>
              <a:buChar char="§"/>
            </a:pPr>
            <a:r>
              <a:rPr lang="en-US" sz="2400" dirty="0" smtClean="0"/>
              <a:t>Melatonin produced mostly between midnight and dawn.  Melatonin has been shown to be </a:t>
            </a:r>
            <a:r>
              <a:rPr lang="en-US" sz="2400" i="1" dirty="0" smtClean="0"/>
              <a:t>cancer-protective</a:t>
            </a:r>
            <a:r>
              <a:rPr lang="en-US" sz="2400" dirty="0" smtClean="0"/>
              <a:t> in humans</a:t>
            </a:r>
            <a:endParaRPr lang="en-US" sz="2400" dirty="0"/>
          </a:p>
          <a:p>
            <a:pPr lvl="1">
              <a:lnSpc>
                <a:spcPct val="90000"/>
              </a:lnSpc>
              <a:spcBef>
                <a:spcPct val="30000"/>
              </a:spcBef>
              <a:spcAft>
                <a:spcPct val="45000"/>
              </a:spcAft>
              <a:buSzTx/>
              <a:buFont typeface="Wingdings" pitchFamily="2" charset="2"/>
              <a:buChar char="§"/>
            </a:pPr>
            <a:r>
              <a:rPr lang="en-US" sz="2400" dirty="0"/>
              <a:t>Exposure to light </a:t>
            </a:r>
            <a:r>
              <a:rPr lang="en-US" sz="2400" i="1" dirty="0" smtClean="0"/>
              <a:t>both</a:t>
            </a:r>
            <a:r>
              <a:rPr lang="en-US" sz="2400" dirty="0" smtClean="0"/>
              <a:t> day and </a:t>
            </a:r>
            <a:r>
              <a:rPr lang="en-US" sz="2400" dirty="0"/>
              <a:t>night </a:t>
            </a:r>
            <a:r>
              <a:rPr lang="en-US" sz="2400" dirty="0" smtClean="0"/>
              <a:t>can suppress melatonin production, particularly blue light (night shift workers)</a:t>
            </a:r>
          </a:p>
          <a:p>
            <a:pPr lvl="1">
              <a:lnSpc>
                <a:spcPct val="90000"/>
              </a:lnSpc>
              <a:spcBef>
                <a:spcPct val="30000"/>
              </a:spcBef>
              <a:spcAft>
                <a:spcPct val="45000"/>
              </a:spcAft>
              <a:buSzTx/>
              <a:buFont typeface="Wingdings" pitchFamily="2" charset="2"/>
              <a:buChar char="§"/>
            </a:pPr>
            <a:r>
              <a:rPr lang="en-US" sz="2400" dirty="0" smtClean="0"/>
              <a:t>Intensity, spectrum, duration and timing – Int’l Space Station</a:t>
            </a: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0D4ABC27-7052-48E0-BAA3-9BA940AFA361}" type="slidenum">
              <a:rPr lang="en-US"/>
              <a:pPr/>
              <a:t>33</a:t>
            </a:fld>
            <a:endParaRPr lang="en-US"/>
          </a:p>
        </p:txBody>
      </p:sp>
      <p:pic>
        <p:nvPicPr>
          <p:cNvPr id="125956" name="Picture 4" descr="SmokeStacks"/>
          <p:cNvPicPr>
            <a:picLocks noChangeAspect="1" noChangeArrowheads="1"/>
          </p:cNvPicPr>
          <p:nvPr/>
        </p:nvPicPr>
        <p:blipFill>
          <a:blip r:embed="rId2" cstate="print"/>
          <a:srcRect/>
          <a:stretch>
            <a:fillRect/>
          </a:stretch>
        </p:blipFill>
        <p:spPr bwMode="auto">
          <a:xfrm>
            <a:off x="0" y="0"/>
            <a:ext cx="10287000" cy="6858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925FC074-E04D-48BD-9B7A-6D643FABAAAE}" type="slidenum">
              <a:rPr lang="en-US"/>
              <a:pPr/>
              <a:t>34</a:t>
            </a:fld>
            <a:endParaRPr lang="en-US"/>
          </a:p>
        </p:txBody>
      </p:sp>
      <p:pic>
        <p:nvPicPr>
          <p:cNvPr id="135172" name="Picture 4" descr="US_electricity_demand_2008_2030"/>
          <p:cNvPicPr>
            <a:picLocks noChangeAspect="1" noChangeArrowheads="1"/>
          </p:cNvPicPr>
          <p:nvPr/>
        </p:nvPicPr>
        <p:blipFill>
          <a:blip r:embed="rId2" cstate="print"/>
          <a:srcRect/>
          <a:stretch>
            <a:fillRect/>
          </a:stretch>
        </p:blipFill>
        <p:spPr bwMode="auto">
          <a:xfrm>
            <a:off x="876300" y="0"/>
            <a:ext cx="8229600" cy="6678613"/>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5ED93-0A4B-450E-9E95-AE7D719A37E8}" type="slidenum">
              <a:rPr lang="en-US"/>
              <a:pPr/>
              <a:t>35</a:t>
            </a:fld>
            <a:endParaRPr lang="en-US"/>
          </a:p>
        </p:txBody>
      </p:sp>
      <p:pic>
        <p:nvPicPr>
          <p:cNvPr id="115714" name="Picture 2" descr="UrbanWildlandsConferenceAbstracts"/>
          <p:cNvPicPr>
            <a:picLocks noChangeAspect="1" noChangeArrowheads="1"/>
          </p:cNvPicPr>
          <p:nvPr/>
        </p:nvPicPr>
        <p:blipFill>
          <a:blip r:embed="rId2" cstate="print"/>
          <a:srcRect/>
          <a:stretch>
            <a:fillRect/>
          </a:stretch>
        </p:blipFill>
        <p:spPr bwMode="auto">
          <a:xfrm>
            <a:off x="114300" y="0"/>
            <a:ext cx="10058400" cy="6827838"/>
          </a:xfrm>
          <a:prstGeom prst="rect">
            <a:avLst/>
          </a:prstGeom>
          <a:noFill/>
        </p:spPr>
      </p:pic>
      <p:sp>
        <p:nvSpPr>
          <p:cNvPr id="115715" name="Text Box 3"/>
          <p:cNvSpPr txBox="1">
            <a:spLocks noChangeArrowheads="1"/>
          </p:cNvSpPr>
          <p:nvPr/>
        </p:nvSpPr>
        <p:spPr bwMode="auto">
          <a:xfrm>
            <a:off x="2324100" y="5943600"/>
            <a:ext cx="5219700" cy="396875"/>
          </a:xfrm>
          <a:prstGeom prst="rect">
            <a:avLst/>
          </a:prstGeom>
          <a:noFill/>
          <a:ln w="12700">
            <a:noFill/>
            <a:miter lim="800000"/>
            <a:headEnd type="none" w="sm" len="sm"/>
            <a:tailEnd type="none" w="sm" len="sm"/>
          </a:ln>
          <a:effectLst/>
        </p:spPr>
        <p:txBody>
          <a:bodyPr wrap="none">
            <a:spAutoFit/>
          </a:bodyPr>
          <a:lstStyle/>
          <a:p>
            <a:r>
              <a:rPr lang="en-US" sz="2000" dirty="0">
                <a:solidFill>
                  <a:schemeClr val="bg2"/>
                </a:solidFill>
              </a:rPr>
              <a:t>http://www.urbanwildlands.org/abstracts.html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33CF307-914B-43A7-A574-36C57D100628}" type="slidenum">
              <a:rPr lang="en-US"/>
              <a:pPr/>
              <a:t>36</a:t>
            </a:fld>
            <a:endParaRPr lang="en-US"/>
          </a:p>
        </p:txBody>
      </p:sp>
      <p:sp>
        <p:nvSpPr>
          <p:cNvPr id="116738" name="Rectangle 2"/>
          <p:cNvSpPr>
            <a:spLocks noGrp="1" noChangeArrowheads="1"/>
          </p:cNvSpPr>
          <p:nvPr>
            <p:ph type="title"/>
          </p:nvPr>
        </p:nvSpPr>
        <p:spPr/>
        <p:txBody>
          <a:bodyPr anchor="ctr"/>
          <a:lstStyle/>
          <a:p>
            <a:r>
              <a:rPr lang="en-US" sz="4000" dirty="0"/>
              <a:t>Light Trespass Lawsuit - Pennsylvania</a:t>
            </a:r>
          </a:p>
        </p:txBody>
      </p:sp>
      <p:sp>
        <p:nvSpPr>
          <p:cNvPr id="116739" name="Rectangle 3"/>
          <p:cNvSpPr>
            <a:spLocks noGrp="1" noChangeArrowheads="1"/>
          </p:cNvSpPr>
          <p:nvPr>
            <p:ph type="body" idx="1"/>
          </p:nvPr>
        </p:nvSpPr>
        <p:spPr>
          <a:xfrm>
            <a:off x="419100" y="1981200"/>
            <a:ext cx="9248775" cy="4114800"/>
          </a:xfrm>
        </p:spPr>
        <p:txBody>
          <a:bodyPr/>
          <a:lstStyle/>
          <a:p>
            <a:pPr>
              <a:lnSpc>
                <a:spcPct val="75000"/>
              </a:lnSpc>
              <a:buFont typeface="Wingdings" pitchFamily="2" charset="2"/>
              <a:buChar char="§"/>
            </a:pPr>
            <a:r>
              <a:rPr lang="en-US" dirty="0"/>
              <a:t>"Montgomery County </a:t>
            </a:r>
            <a:r>
              <a:rPr lang="en-US" dirty="0" smtClean="0"/>
              <a:t>(PA) Law </a:t>
            </a:r>
            <a:r>
              <a:rPr lang="en-US" dirty="0"/>
              <a:t>Reporter"</a:t>
            </a:r>
            <a:br>
              <a:rPr lang="en-US" dirty="0"/>
            </a:br>
            <a:r>
              <a:rPr lang="en-US" dirty="0"/>
              <a:t/>
            </a:r>
            <a:br>
              <a:rPr lang="en-US" dirty="0"/>
            </a:br>
            <a:r>
              <a:rPr lang="en-US" dirty="0"/>
              <a:t>Judge </a:t>
            </a:r>
            <a:r>
              <a:rPr lang="en-US" dirty="0" err="1"/>
              <a:t>Honeyman</a:t>
            </a:r>
            <a:r>
              <a:rPr lang="en-US" dirty="0"/>
              <a:t>, February 1, 1968  (page 142)</a:t>
            </a:r>
            <a:br>
              <a:rPr lang="en-US" dirty="0"/>
            </a:br>
            <a:r>
              <a:rPr lang="en-US" dirty="0"/>
              <a:t/>
            </a:r>
            <a:br>
              <a:rPr lang="en-US" dirty="0"/>
            </a:br>
            <a:r>
              <a:rPr lang="en-US" dirty="0" err="1"/>
              <a:t>Hetzer</a:t>
            </a:r>
            <a:r>
              <a:rPr lang="en-US" dirty="0"/>
              <a:t> et al v. </a:t>
            </a:r>
            <a:r>
              <a:rPr lang="en-US" dirty="0" err="1"/>
              <a:t>Paparo</a:t>
            </a:r>
            <a:r>
              <a:rPr lang="en-US" dirty="0"/>
              <a:t> et al</a:t>
            </a:r>
            <a:br>
              <a:rPr lang="en-US" dirty="0"/>
            </a:br>
            <a:r>
              <a:rPr lang="en-US" dirty="0" err="1"/>
              <a:t>Paparo</a:t>
            </a:r>
            <a:r>
              <a:rPr lang="en-US" dirty="0"/>
              <a:t> et al v. </a:t>
            </a:r>
            <a:r>
              <a:rPr lang="en-US" dirty="0" err="1"/>
              <a:t>Hetzer</a:t>
            </a:r>
            <a:r>
              <a:rPr lang="en-US" dirty="0"/>
              <a:t> et al</a:t>
            </a:r>
            <a:br>
              <a:rPr lang="en-US" dirty="0"/>
            </a:br>
            <a:r>
              <a:rPr lang="en-US" dirty="0"/>
              <a:t/>
            </a:r>
            <a:br>
              <a:rPr lang="en-US" dirty="0"/>
            </a:br>
            <a:r>
              <a:rPr lang="en-US" dirty="0"/>
              <a:t>property located on Church Rd., Lafayette Hill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2C8DD0F-129C-441E-B6F7-263F463B3A85}" type="slidenum">
              <a:rPr lang="en-US"/>
              <a:pPr/>
              <a:t>37</a:t>
            </a:fld>
            <a:endParaRPr lang="en-US"/>
          </a:p>
        </p:txBody>
      </p:sp>
      <p:sp>
        <p:nvSpPr>
          <p:cNvPr id="117762" name="Rectangle 2"/>
          <p:cNvSpPr>
            <a:spLocks noGrp="1" noChangeArrowheads="1"/>
          </p:cNvSpPr>
          <p:nvPr>
            <p:ph type="title"/>
          </p:nvPr>
        </p:nvSpPr>
        <p:spPr/>
        <p:txBody>
          <a:bodyPr anchor="ctr"/>
          <a:lstStyle/>
          <a:p>
            <a:r>
              <a:rPr lang="en-US" sz="4000" dirty="0"/>
              <a:t>Light Trespass Lawsuit - Pennsylvania</a:t>
            </a:r>
          </a:p>
        </p:txBody>
      </p:sp>
      <p:sp>
        <p:nvSpPr>
          <p:cNvPr id="117763" name="Rectangle 3"/>
          <p:cNvSpPr>
            <a:spLocks noGrp="1" noChangeArrowheads="1"/>
          </p:cNvSpPr>
          <p:nvPr>
            <p:ph type="body" idx="1"/>
          </p:nvPr>
        </p:nvSpPr>
        <p:spPr/>
        <p:txBody>
          <a:bodyPr/>
          <a:lstStyle/>
          <a:p>
            <a:pPr>
              <a:buFont typeface="Wingdings" pitchFamily="2" charset="2"/>
              <a:buChar char="§"/>
            </a:pPr>
            <a:r>
              <a:rPr lang="en-US" sz="2800"/>
              <a:t>The test for nuisance applied in Hetzer v. Paparo was that if the intensity of the light shining from the adjoining land is strong enough to </a:t>
            </a:r>
            <a:r>
              <a:rPr lang="en-US" sz="2800" i="1"/>
              <a:t>disturb a person of ordinary sensibilities</a:t>
            </a:r>
            <a:r>
              <a:rPr lang="en-US" sz="2800"/>
              <a:t>, it is a nuisance and must be corrected.</a:t>
            </a:r>
          </a:p>
          <a:p>
            <a:pPr>
              <a:buFont typeface="Wingdings" pitchFamily="2" charset="2"/>
              <a:buChar char="§"/>
            </a:pPr>
            <a:r>
              <a:rPr lang="en-US" sz="2800"/>
              <a:t>The court did not recognize any right to protection for persons who were hypersensitive to outdoor lighting.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7F5E435-0545-4977-B97B-B35A03CF00F5}" type="slidenum">
              <a:rPr lang="en-US"/>
              <a:pPr/>
              <a:t>38</a:t>
            </a:fld>
            <a:endParaRPr lang="en-US"/>
          </a:p>
        </p:txBody>
      </p:sp>
      <p:sp>
        <p:nvSpPr>
          <p:cNvPr id="136194" name="Rectangle 2"/>
          <p:cNvSpPr>
            <a:spLocks noGrp="1" noChangeArrowheads="1"/>
          </p:cNvSpPr>
          <p:nvPr>
            <p:ph type="title"/>
          </p:nvPr>
        </p:nvSpPr>
        <p:spPr/>
        <p:txBody>
          <a:bodyPr anchor="ctr"/>
          <a:lstStyle/>
          <a:p>
            <a:r>
              <a:rPr lang="en-US" dirty="0"/>
              <a:t>Light Trespass Lawsuit - Colorado</a:t>
            </a:r>
          </a:p>
        </p:txBody>
      </p:sp>
      <p:sp>
        <p:nvSpPr>
          <p:cNvPr id="136195" name="Rectangle 3"/>
          <p:cNvSpPr>
            <a:spLocks noGrp="1" noChangeArrowheads="1"/>
          </p:cNvSpPr>
          <p:nvPr>
            <p:ph type="body" idx="1"/>
          </p:nvPr>
        </p:nvSpPr>
        <p:spPr/>
        <p:txBody>
          <a:bodyPr/>
          <a:lstStyle/>
          <a:p>
            <a:r>
              <a:rPr lang="en-US" dirty="0"/>
              <a:t>http://www.lightlawsuit.com</a:t>
            </a:r>
          </a:p>
          <a:p>
            <a:r>
              <a:rPr lang="en-US" dirty="0"/>
              <a:t>Cash vs. </a:t>
            </a:r>
            <a:r>
              <a:rPr lang="en-US" dirty="0" err="1"/>
              <a:t>Emich</a:t>
            </a:r>
            <a:r>
              <a:rPr lang="en-US" dirty="0"/>
              <a:t> d.b.a. Elway Chrysler Jeep West &amp; Elway Subaru West, Golden, Colorado </a:t>
            </a:r>
          </a:p>
          <a:p>
            <a:r>
              <a:rPr lang="en-US" dirty="0"/>
              <a:t>Colorado Court of Appeals in Denver. The appealed ruling was announced in September,  2006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608BE53-2ABC-4D4A-994A-710A34EB03EE}" type="slidenum">
              <a:rPr lang="en-US"/>
              <a:pPr/>
              <a:t>39</a:t>
            </a:fld>
            <a:endParaRPr lang="en-US"/>
          </a:p>
        </p:txBody>
      </p:sp>
      <p:sp>
        <p:nvSpPr>
          <p:cNvPr id="137218" name="Rectangle 2"/>
          <p:cNvSpPr>
            <a:spLocks noGrp="1" noChangeArrowheads="1"/>
          </p:cNvSpPr>
          <p:nvPr>
            <p:ph type="title"/>
          </p:nvPr>
        </p:nvSpPr>
        <p:spPr/>
        <p:txBody>
          <a:bodyPr anchor="ctr"/>
          <a:lstStyle/>
          <a:p>
            <a:r>
              <a:rPr lang="en-US" dirty="0"/>
              <a:t>Light Trespass Lawsuit - Colorado</a:t>
            </a:r>
          </a:p>
        </p:txBody>
      </p:sp>
      <p:sp>
        <p:nvSpPr>
          <p:cNvPr id="137219" name="Rectangle 3"/>
          <p:cNvSpPr>
            <a:spLocks noGrp="1" noChangeArrowheads="1"/>
          </p:cNvSpPr>
          <p:nvPr>
            <p:ph type="body" idx="1"/>
          </p:nvPr>
        </p:nvSpPr>
        <p:spPr/>
        <p:txBody>
          <a:bodyPr/>
          <a:lstStyle/>
          <a:p>
            <a:r>
              <a:rPr lang="en-US" sz="2800" dirty="0"/>
              <a:t>The court held that the lights were an actionable nuisance</a:t>
            </a:r>
            <a:r>
              <a:rPr lang="en-US" sz="2800"/>
              <a:t>. </a:t>
            </a:r>
            <a:r>
              <a:rPr lang="en-US" sz="2800" smtClean="0"/>
              <a:t> The </a:t>
            </a:r>
            <a:r>
              <a:rPr lang="en-US" sz="2800" dirty="0"/>
              <a:t>jury also found that the defendants (the car dealerships) were creating, maintaining and/or allowing a nuisance to exist. </a:t>
            </a:r>
            <a:r>
              <a:rPr lang="en-US" sz="2800" dirty="0" smtClean="0"/>
              <a:t> Paraphrasing</a:t>
            </a:r>
            <a:r>
              <a:rPr lang="en-US" sz="2800" dirty="0"/>
              <a:t>, the court held that </a:t>
            </a:r>
            <a:r>
              <a:rPr lang="en-US" sz="2800" i="1" dirty="0"/>
              <a:t>the laws are sensitive to property owners rights to use and enjoy their private property, without having to close blinds or curtains on their windows to accommodate a business interest (the bright lights).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DBE37D3-C7C5-42BE-9BAD-7419A3CF374A}" type="slidenum">
              <a:rPr lang="en-US"/>
              <a:pPr/>
              <a:t>40</a:t>
            </a:fld>
            <a:endParaRPr lang="en-US"/>
          </a:p>
        </p:txBody>
      </p:sp>
      <p:sp>
        <p:nvSpPr>
          <p:cNvPr id="138242" name="Rectangle 2"/>
          <p:cNvSpPr>
            <a:spLocks noGrp="1" noChangeArrowheads="1"/>
          </p:cNvSpPr>
          <p:nvPr>
            <p:ph type="title"/>
          </p:nvPr>
        </p:nvSpPr>
        <p:spPr/>
        <p:txBody>
          <a:bodyPr anchor="ctr"/>
          <a:lstStyle/>
          <a:p>
            <a:r>
              <a:rPr lang="en-US" dirty="0"/>
              <a:t>Light Trespass Lawsuit - Colorado</a:t>
            </a:r>
          </a:p>
        </p:txBody>
      </p:sp>
      <p:sp>
        <p:nvSpPr>
          <p:cNvPr id="138243" name="Rectangle 3"/>
          <p:cNvSpPr>
            <a:spLocks noGrp="1" noChangeArrowheads="1"/>
          </p:cNvSpPr>
          <p:nvPr>
            <p:ph type="body" idx="1"/>
          </p:nvPr>
        </p:nvSpPr>
        <p:spPr/>
        <p:txBody>
          <a:bodyPr/>
          <a:lstStyle/>
          <a:p>
            <a:r>
              <a:rPr lang="en-US" dirty="0"/>
              <a:t>lawsuit has set a new precedent for nuisance light. </a:t>
            </a:r>
          </a:p>
          <a:p>
            <a:r>
              <a:rPr lang="en-US" dirty="0"/>
              <a:t>relief from bright light that is interfering with the use and enjoyment of their private property.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829675" cy="990600"/>
          </a:xfrm>
        </p:spPr>
        <p:txBody>
          <a:bodyPr/>
          <a:lstStyle/>
          <a:p>
            <a:r>
              <a:rPr lang="en-US" dirty="0" smtClean="0"/>
              <a:t>Light Emitting Diodes</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41</a:t>
            </a:fld>
            <a:endParaRPr lang="en-US" dirty="0"/>
          </a:p>
        </p:txBody>
      </p:sp>
      <p:sp>
        <p:nvSpPr>
          <p:cNvPr id="4" name="TextBox 3"/>
          <p:cNvSpPr txBox="1"/>
          <p:nvPr/>
        </p:nvSpPr>
        <p:spPr>
          <a:xfrm>
            <a:off x="342900" y="1676400"/>
            <a:ext cx="9601200" cy="1015663"/>
          </a:xfrm>
          <a:prstGeom prst="rect">
            <a:avLst/>
          </a:prstGeom>
          <a:noFill/>
        </p:spPr>
        <p:txBody>
          <a:bodyPr wrap="square" rtlCol="0">
            <a:spAutoFit/>
          </a:bodyPr>
          <a:lstStyle/>
          <a:p>
            <a:r>
              <a:rPr lang="en-US" sz="2800" dirty="0" smtClean="0">
                <a:solidFill>
                  <a:schemeClr val="tx1"/>
                </a:solidFill>
              </a:rPr>
              <a:t>We’re in an LED revolution…</a:t>
            </a:r>
          </a:p>
          <a:p>
            <a:endParaRPr lang="en-US" sz="800" dirty="0" smtClean="0">
              <a:solidFill>
                <a:schemeClr val="tx1"/>
              </a:solidFill>
            </a:endParaRPr>
          </a:p>
          <a:p>
            <a:r>
              <a:rPr lang="en-US" sz="2400" dirty="0" smtClean="0">
                <a:solidFill>
                  <a:schemeClr val="tx1"/>
                </a:solidFill>
              </a:rPr>
              <a:t>Solid-state lighting has some advantages over conventional sources:</a:t>
            </a:r>
            <a:endParaRPr lang="en-US" sz="2400" dirty="0">
              <a:solidFill>
                <a:schemeClr val="tx1"/>
              </a:solidFill>
            </a:endParaRPr>
          </a:p>
        </p:txBody>
      </p:sp>
      <p:sp>
        <p:nvSpPr>
          <p:cNvPr id="5" name="TextBox 4"/>
          <p:cNvSpPr txBox="1"/>
          <p:nvPr/>
        </p:nvSpPr>
        <p:spPr>
          <a:xfrm>
            <a:off x="266700" y="2895600"/>
            <a:ext cx="5410200" cy="3046988"/>
          </a:xfrm>
          <a:prstGeom prst="rect">
            <a:avLst/>
          </a:prstGeom>
          <a:noFill/>
        </p:spPr>
        <p:txBody>
          <a:bodyPr wrap="square" rtlCol="0">
            <a:spAutoFit/>
          </a:bodyPr>
          <a:lstStyle/>
          <a:p>
            <a:pPr>
              <a:buFont typeface="Wingdings" pitchFamily="2" charset="2"/>
              <a:buChar char="§"/>
            </a:pPr>
            <a:r>
              <a:rPr lang="en-US" sz="2400" dirty="0" smtClean="0">
                <a:solidFill>
                  <a:schemeClr val="tx1"/>
                </a:solidFill>
              </a:rPr>
              <a:t> Long life</a:t>
            </a:r>
          </a:p>
          <a:p>
            <a:pPr>
              <a:buFont typeface="Wingdings" pitchFamily="2" charset="2"/>
              <a:buChar char="§"/>
            </a:pPr>
            <a:r>
              <a:rPr lang="en-US" sz="2400" dirty="0" smtClean="0">
                <a:solidFill>
                  <a:schemeClr val="tx1"/>
                </a:solidFill>
              </a:rPr>
              <a:t> Energy efficiency</a:t>
            </a:r>
          </a:p>
          <a:p>
            <a:pPr>
              <a:buFont typeface="Wingdings" pitchFamily="2" charset="2"/>
              <a:buChar char="§"/>
            </a:pPr>
            <a:r>
              <a:rPr lang="en-US" sz="2400" dirty="0" smtClean="0">
                <a:solidFill>
                  <a:schemeClr val="tx1"/>
                </a:solidFill>
              </a:rPr>
              <a:t> Reduced maintenance</a:t>
            </a:r>
          </a:p>
          <a:p>
            <a:pPr>
              <a:buFont typeface="Wingdings" pitchFamily="2" charset="2"/>
              <a:buChar char="§"/>
            </a:pPr>
            <a:r>
              <a:rPr lang="en-US" sz="2400" dirty="0" smtClean="0">
                <a:solidFill>
                  <a:schemeClr val="tx1"/>
                </a:solidFill>
              </a:rPr>
              <a:t> No mercury</a:t>
            </a:r>
          </a:p>
          <a:p>
            <a:pPr>
              <a:buFont typeface="Wingdings" pitchFamily="2" charset="2"/>
              <a:buChar char="§"/>
            </a:pPr>
            <a:r>
              <a:rPr lang="en-US" sz="2400" dirty="0" smtClean="0">
                <a:solidFill>
                  <a:schemeClr val="tx1"/>
                </a:solidFill>
              </a:rPr>
              <a:t> Inherently directional</a:t>
            </a:r>
          </a:p>
          <a:p>
            <a:pPr>
              <a:buFont typeface="Wingdings" pitchFamily="2" charset="2"/>
              <a:buChar char="§"/>
            </a:pPr>
            <a:r>
              <a:rPr lang="en-US" sz="2400" dirty="0" smtClean="0">
                <a:solidFill>
                  <a:schemeClr val="tx1"/>
                </a:solidFill>
              </a:rPr>
              <a:t> Instant-on, dimmable</a:t>
            </a:r>
          </a:p>
          <a:p>
            <a:pPr>
              <a:buFont typeface="Wingdings" pitchFamily="2" charset="2"/>
              <a:buChar char="§"/>
            </a:pPr>
            <a:r>
              <a:rPr lang="en-US" sz="2400" dirty="0" smtClean="0">
                <a:solidFill>
                  <a:schemeClr val="tx1"/>
                </a:solidFill>
              </a:rPr>
              <a:t> Tunable spectrum</a:t>
            </a:r>
          </a:p>
          <a:p>
            <a:pPr>
              <a:buFont typeface="Wingdings" pitchFamily="2" charset="2"/>
              <a:buChar char="§"/>
            </a:pPr>
            <a:r>
              <a:rPr lang="en-US" sz="2400" dirty="0" smtClean="0">
                <a:solidFill>
                  <a:schemeClr val="tx1"/>
                </a:solidFill>
              </a:rPr>
              <a:t> Can be part of a digital infrastructure</a:t>
            </a:r>
            <a:endParaRPr lang="en-US" sz="2400" dirty="0">
              <a:solidFill>
                <a:schemeClr val="tx1"/>
              </a:solidFill>
            </a:endParaRPr>
          </a:p>
        </p:txBody>
      </p:sp>
      <p:pic>
        <p:nvPicPr>
          <p:cNvPr id="7" name="Picture 6" descr="fully_shielded_LED_IMG_4183.jpg"/>
          <p:cNvPicPr>
            <a:picLocks noChangeAspect="1"/>
          </p:cNvPicPr>
          <p:nvPr/>
        </p:nvPicPr>
        <p:blipFill>
          <a:blip r:embed="rId2" cstate="print"/>
          <a:stretch>
            <a:fillRect/>
          </a:stretch>
        </p:blipFill>
        <p:spPr>
          <a:xfrm>
            <a:off x="5956300" y="2971800"/>
            <a:ext cx="4267200" cy="32004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Light Emitting Diodes</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42</a:t>
            </a:fld>
            <a:endParaRPr lang="en-US"/>
          </a:p>
        </p:txBody>
      </p:sp>
      <p:sp>
        <p:nvSpPr>
          <p:cNvPr id="6" name="TextBox 5"/>
          <p:cNvSpPr txBox="1"/>
          <p:nvPr/>
        </p:nvSpPr>
        <p:spPr>
          <a:xfrm>
            <a:off x="1333500" y="1828800"/>
            <a:ext cx="7620000" cy="4216539"/>
          </a:xfrm>
          <a:prstGeom prst="rect">
            <a:avLst/>
          </a:prstGeom>
          <a:noFill/>
        </p:spPr>
        <p:txBody>
          <a:bodyPr wrap="square" rtlCol="0">
            <a:spAutoFit/>
          </a:bodyPr>
          <a:lstStyle/>
          <a:p>
            <a:r>
              <a:rPr lang="en-US" sz="2800" dirty="0" smtClean="0">
                <a:solidFill>
                  <a:srgbClr val="CCFF33"/>
                </a:solidFill>
              </a:rPr>
              <a:t>But:</a:t>
            </a:r>
          </a:p>
          <a:p>
            <a:pPr>
              <a:buFontTx/>
              <a:buChar char="-"/>
            </a:pPr>
            <a:r>
              <a:rPr lang="en-US" sz="2800" dirty="0" smtClean="0">
                <a:solidFill>
                  <a:schemeClr val="tx1"/>
                </a:solidFill>
              </a:rPr>
              <a:t> Prone to glare:  still must be </a:t>
            </a:r>
            <a:r>
              <a:rPr lang="en-US" sz="2800" dirty="0" smtClean="0">
                <a:solidFill>
                  <a:schemeClr val="tx1"/>
                </a:solidFill>
              </a:rPr>
              <a:t>shielded</a:t>
            </a:r>
          </a:p>
          <a:p>
            <a:pPr>
              <a:buFontTx/>
              <a:buChar char="-"/>
            </a:pPr>
            <a:r>
              <a:rPr lang="en-US" sz="2800" dirty="0" smtClean="0">
                <a:solidFill>
                  <a:schemeClr val="tx1"/>
                </a:solidFill>
              </a:rPr>
              <a:t>Each emitter is like a </a:t>
            </a:r>
            <a:r>
              <a:rPr lang="en-US" sz="2800" i="1" dirty="0" smtClean="0">
                <a:solidFill>
                  <a:schemeClr val="tx1"/>
                </a:solidFill>
              </a:rPr>
              <a:t>bare bulb</a:t>
            </a:r>
            <a:endParaRPr lang="en-US" sz="2800" i="1" dirty="0" smtClean="0">
              <a:solidFill>
                <a:schemeClr val="tx1"/>
              </a:solidFill>
            </a:endParaRPr>
          </a:p>
          <a:p>
            <a:pPr>
              <a:buFontTx/>
              <a:buChar char="-"/>
            </a:pPr>
            <a:r>
              <a:rPr lang="en-US" sz="2800" dirty="0" smtClean="0">
                <a:solidFill>
                  <a:schemeClr val="tx1"/>
                </a:solidFill>
              </a:rPr>
              <a:t> Light output diminishes over time</a:t>
            </a:r>
          </a:p>
          <a:p>
            <a:r>
              <a:rPr lang="en-US" sz="2800" dirty="0" smtClean="0">
                <a:solidFill>
                  <a:schemeClr val="tx1"/>
                </a:solidFill>
              </a:rPr>
              <a:t>- Electronic driver can fail</a:t>
            </a:r>
          </a:p>
          <a:p>
            <a:pPr>
              <a:buFontTx/>
              <a:buChar char="-"/>
            </a:pPr>
            <a:r>
              <a:rPr lang="en-US" sz="2800" dirty="0" smtClean="0">
                <a:solidFill>
                  <a:schemeClr val="tx1"/>
                </a:solidFill>
              </a:rPr>
              <a:t> Still need to be cleaned</a:t>
            </a:r>
          </a:p>
          <a:p>
            <a:pPr>
              <a:buFontTx/>
              <a:buChar char="-"/>
            </a:pPr>
            <a:r>
              <a:rPr lang="en-US" sz="2800" dirty="0" smtClean="0">
                <a:solidFill>
                  <a:schemeClr val="tx1"/>
                </a:solidFill>
              </a:rPr>
              <a:t> May still need replacement</a:t>
            </a:r>
          </a:p>
          <a:p>
            <a:pPr lvl="1">
              <a:buFontTx/>
              <a:buChar char="-"/>
            </a:pPr>
            <a:r>
              <a:rPr lang="en-US" sz="2400" dirty="0" smtClean="0">
                <a:solidFill>
                  <a:schemeClr val="tx1"/>
                </a:solidFill>
              </a:rPr>
              <a:t> Lightning strikes</a:t>
            </a:r>
          </a:p>
          <a:p>
            <a:pPr lvl="1">
              <a:buFontTx/>
              <a:buChar char="-"/>
            </a:pPr>
            <a:r>
              <a:rPr lang="en-US" sz="2400" dirty="0" smtClean="0">
                <a:solidFill>
                  <a:schemeClr val="tx1"/>
                </a:solidFill>
              </a:rPr>
              <a:t> Traffic accidents</a:t>
            </a:r>
          </a:p>
          <a:p>
            <a:pPr lvl="1">
              <a:buFontTx/>
              <a:buChar char="-"/>
            </a:pPr>
            <a:r>
              <a:rPr lang="en-US" sz="2400" dirty="0" smtClean="0">
                <a:solidFill>
                  <a:schemeClr val="tx1"/>
                </a:solidFill>
              </a:rPr>
              <a:t> Storm damage</a:t>
            </a:r>
            <a:endParaRPr lang="en-US" sz="2400" dirty="0">
              <a:solidFill>
                <a:schemeClr val="tx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LED Choices</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43</a:t>
            </a:fld>
            <a:endParaRPr lang="en-US"/>
          </a:p>
        </p:txBody>
      </p:sp>
      <p:sp>
        <p:nvSpPr>
          <p:cNvPr id="4" name="TextBox 3"/>
          <p:cNvSpPr txBox="1"/>
          <p:nvPr/>
        </p:nvSpPr>
        <p:spPr>
          <a:xfrm>
            <a:off x="800100" y="1752600"/>
            <a:ext cx="8610600" cy="2677656"/>
          </a:xfrm>
          <a:prstGeom prst="rect">
            <a:avLst/>
          </a:prstGeom>
          <a:noFill/>
        </p:spPr>
        <p:txBody>
          <a:bodyPr wrap="square" rtlCol="0">
            <a:spAutoFit/>
          </a:bodyPr>
          <a:lstStyle/>
          <a:p>
            <a:r>
              <a:rPr lang="en-US" sz="2800" dirty="0" smtClean="0">
                <a:solidFill>
                  <a:schemeClr val="tx1"/>
                </a:solidFill>
              </a:rPr>
              <a:t>In addition to cost, safety and sustainability goals, LED sources are chosen based on qualities such as:</a:t>
            </a:r>
          </a:p>
          <a:p>
            <a:r>
              <a:rPr lang="en-US" sz="2800" i="1" dirty="0" smtClean="0">
                <a:solidFill>
                  <a:schemeClr val="tx1"/>
                </a:solidFill>
              </a:rPr>
              <a:t>community acceptability, preference,</a:t>
            </a:r>
          </a:p>
          <a:p>
            <a:r>
              <a:rPr lang="en-US" sz="2800" i="1" dirty="0" smtClean="0">
                <a:solidFill>
                  <a:schemeClr val="tx1"/>
                </a:solidFill>
              </a:rPr>
              <a:t>other aspects of aesthetics, color fidelity,</a:t>
            </a:r>
          </a:p>
          <a:p>
            <a:r>
              <a:rPr lang="en-US" sz="2800" i="1" dirty="0" smtClean="0">
                <a:solidFill>
                  <a:schemeClr val="tx1"/>
                </a:solidFill>
              </a:rPr>
              <a:t>task performance, color discrimination,</a:t>
            </a:r>
          </a:p>
          <a:p>
            <a:r>
              <a:rPr lang="en-US" sz="2800" i="1" dirty="0" smtClean="0">
                <a:solidFill>
                  <a:schemeClr val="tx1"/>
                </a:solidFill>
              </a:rPr>
              <a:t>object detection via color contrast…</a:t>
            </a:r>
            <a:endParaRPr lang="en-US" sz="2800" i="1" dirty="0">
              <a:solidFill>
                <a:schemeClr val="tx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Human Vision</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44</a:t>
            </a:fld>
            <a:endParaRPr lang="en-US"/>
          </a:p>
        </p:txBody>
      </p:sp>
      <p:sp>
        <p:nvSpPr>
          <p:cNvPr id="4" name="TextBox 3"/>
          <p:cNvSpPr txBox="1"/>
          <p:nvPr/>
        </p:nvSpPr>
        <p:spPr>
          <a:xfrm>
            <a:off x="647700" y="1676400"/>
            <a:ext cx="9241632" cy="461665"/>
          </a:xfrm>
          <a:prstGeom prst="rect">
            <a:avLst/>
          </a:prstGeom>
          <a:noFill/>
        </p:spPr>
        <p:txBody>
          <a:bodyPr wrap="none" rtlCol="0">
            <a:spAutoFit/>
          </a:bodyPr>
          <a:lstStyle/>
          <a:p>
            <a:r>
              <a:rPr lang="en-US" sz="2400" dirty="0" smtClean="0">
                <a:solidFill>
                  <a:schemeClr val="tx1"/>
                </a:solidFill>
              </a:rPr>
              <a:t>Human visual perception of brightness as a function of wavelength</a:t>
            </a:r>
            <a:endParaRPr lang="en-US" sz="2400" dirty="0">
              <a:solidFill>
                <a:schemeClr val="tx1"/>
              </a:solidFill>
            </a:endParaRPr>
          </a:p>
        </p:txBody>
      </p:sp>
      <p:pic>
        <p:nvPicPr>
          <p:cNvPr id="5" name="Picture 4" descr="luminous_efficiency_average_spectral_sensitivity_of_human_visual_perception_of_brightness.jpg"/>
          <p:cNvPicPr>
            <a:picLocks noChangeAspect="1"/>
          </p:cNvPicPr>
          <p:nvPr/>
        </p:nvPicPr>
        <p:blipFill>
          <a:blip r:embed="rId2" cstate="print"/>
          <a:stretch>
            <a:fillRect/>
          </a:stretch>
        </p:blipFill>
        <p:spPr>
          <a:xfrm>
            <a:off x="1714500" y="2819400"/>
            <a:ext cx="6248400" cy="3345132"/>
          </a:xfrm>
          <a:prstGeom prst="rect">
            <a:avLst/>
          </a:prstGeom>
        </p:spPr>
      </p:pic>
      <p:sp>
        <p:nvSpPr>
          <p:cNvPr id="6" name="TextBox 5"/>
          <p:cNvSpPr txBox="1"/>
          <p:nvPr/>
        </p:nvSpPr>
        <p:spPr>
          <a:xfrm>
            <a:off x="3619500" y="6172200"/>
            <a:ext cx="1739964" cy="338554"/>
          </a:xfrm>
          <a:prstGeom prst="rect">
            <a:avLst/>
          </a:prstGeom>
          <a:noFill/>
        </p:spPr>
        <p:txBody>
          <a:bodyPr wrap="none" rtlCol="0">
            <a:spAutoFit/>
          </a:bodyPr>
          <a:lstStyle/>
          <a:p>
            <a:r>
              <a:rPr lang="en-US" sz="1600" dirty="0" smtClean="0">
                <a:solidFill>
                  <a:schemeClr val="tx1"/>
                </a:solidFill>
              </a:rPr>
              <a:t>Wavelength (</a:t>
            </a:r>
            <a:r>
              <a:rPr lang="en-US" sz="1600" dirty="0" err="1" smtClean="0">
                <a:solidFill>
                  <a:schemeClr val="tx1"/>
                </a:solidFill>
              </a:rPr>
              <a:t>nM</a:t>
            </a:r>
            <a:r>
              <a:rPr lang="en-US" sz="1600" dirty="0" smtClean="0">
                <a:solidFill>
                  <a:schemeClr val="tx1"/>
                </a:solidFill>
              </a:rPr>
              <a:t>)</a:t>
            </a:r>
            <a:endParaRPr lang="en-US" sz="1600" dirty="0">
              <a:solidFill>
                <a:schemeClr val="tx1"/>
              </a:solidFill>
            </a:endParaRPr>
          </a:p>
        </p:txBody>
      </p:sp>
      <p:pic>
        <p:nvPicPr>
          <p:cNvPr id="8" name="Picture 7" descr="spectrum.jpg"/>
          <p:cNvPicPr>
            <a:picLocks noChangeAspect="1"/>
          </p:cNvPicPr>
          <p:nvPr/>
        </p:nvPicPr>
        <p:blipFill>
          <a:blip r:embed="rId3" cstate="print"/>
          <a:stretch>
            <a:fillRect/>
          </a:stretch>
        </p:blipFill>
        <p:spPr>
          <a:xfrm flipV="1">
            <a:off x="2857500" y="2362200"/>
            <a:ext cx="5105400" cy="3048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Spectral Power Distribution</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45</a:t>
            </a:fld>
            <a:endParaRPr lang="en-US"/>
          </a:p>
        </p:txBody>
      </p:sp>
      <p:pic>
        <p:nvPicPr>
          <p:cNvPr id="4" name="Picture 3" descr="SPD_Incandescent.jpg"/>
          <p:cNvPicPr>
            <a:picLocks noChangeAspect="1"/>
          </p:cNvPicPr>
          <p:nvPr/>
        </p:nvPicPr>
        <p:blipFill>
          <a:blip r:embed="rId2" cstate="print"/>
          <a:stretch>
            <a:fillRect/>
          </a:stretch>
        </p:blipFill>
        <p:spPr>
          <a:xfrm>
            <a:off x="800100" y="1676400"/>
            <a:ext cx="8153400" cy="4940927"/>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Spectral Power Distribution</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46</a:t>
            </a:fld>
            <a:endParaRPr lang="en-US"/>
          </a:p>
        </p:txBody>
      </p:sp>
      <p:pic>
        <p:nvPicPr>
          <p:cNvPr id="4" name="Picture 3" descr="SPD_Cool_White_Fluorescent.jpg"/>
          <p:cNvPicPr>
            <a:picLocks noChangeAspect="1"/>
          </p:cNvPicPr>
          <p:nvPr/>
        </p:nvPicPr>
        <p:blipFill>
          <a:blip r:embed="rId2" cstate="print"/>
          <a:stretch>
            <a:fillRect/>
          </a:stretch>
        </p:blipFill>
        <p:spPr>
          <a:xfrm>
            <a:off x="876300" y="1676400"/>
            <a:ext cx="7889534" cy="48006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Spectral Power Distribution &amp; CCT</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47</a:t>
            </a:fld>
            <a:endParaRPr lang="en-US"/>
          </a:p>
        </p:txBody>
      </p:sp>
      <p:pic>
        <p:nvPicPr>
          <p:cNvPr id="4" name="Picture 3" descr="SPD_LED_CCT.jpg"/>
          <p:cNvPicPr>
            <a:picLocks noChangeAspect="1"/>
          </p:cNvPicPr>
          <p:nvPr/>
        </p:nvPicPr>
        <p:blipFill>
          <a:blip r:embed="rId2" cstate="print"/>
          <a:stretch>
            <a:fillRect/>
          </a:stretch>
        </p:blipFill>
        <p:spPr>
          <a:xfrm>
            <a:off x="2781300" y="1600200"/>
            <a:ext cx="4800600" cy="5009322"/>
          </a:xfrm>
          <a:prstGeom prst="rect">
            <a:avLst/>
          </a:prstGeom>
        </p:spPr>
      </p:pic>
      <p:sp>
        <p:nvSpPr>
          <p:cNvPr id="5" name="TextBox 4"/>
          <p:cNvSpPr txBox="1"/>
          <p:nvPr/>
        </p:nvSpPr>
        <p:spPr>
          <a:xfrm>
            <a:off x="7810500" y="3352800"/>
            <a:ext cx="1188146" cy="584775"/>
          </a:xfrm>
          <a:prstGeom prst="rect">
            <a:avLst/>
          </a:prstGeom>
          <a:noFill/>
        </p:spPr>
        <p:txBody>
          <a:bodyPr wrap="none" rtlCol="0">
            <a:spAutoFit/>
          </a:bodyPr>
          <a:lstStyle/>
          <a:p>
            <a:r>
              <a:rPr lang="en-US" sz="3200" dirty="0" smtClean="0">
                <a:solidFill>
                  <a:schemeClr val="tx1"/>
                </a:solidFill>
              </a:rPr>
              <a:t>LEDs</a:t>
            </a:r>
            <a:endParaRPr lang="en-US" sz="3200" dirty="0">
              <a:solidFill>
                <a:schemeClr val="tx1"/>
              </a:solidFill>
            </a:endParaRPr>
          </a:p>
        </p:txBody>
      </p:sp>
      <p:sp>
        <p:nvSpPr>
          <p:cNvPr id="6" name="TextBox 5"/>
          <p:cNvSpPr txBox="1"/>
          <p:nvPr/>
        </p:nvSpPr>
        <p:spPr>
          <a:xfrm>
            <a:off x="0" y="1828800"/>
            <a:ext cx="2476501" cy="1077218"/>
          </a:xfrm>
          <a:prstGeom prst="rect">
            <a:avLst/>
          </a:prstGeom>
          <a:noFill/>
        </p:spPr>
        <p:txBody>
          <a:bodyPr wrap="square" rtlCol="0">
            <a:spAutoFit/>
          </a:bodyPr>
          <a:lstStyle/>
          <a:p>
            <a:r>
              <a:rPr lang="en-US" sz="1600" dirty="0" smtClean="0">
                <a:solidFill>
                  <a:schemeClr val="tx1"/>
                </a:solidFill>
              </a:rPr>
              <a:t>Correlated color temperature (CCT) is a measure of light source color appearance</a:t>
            </a:r>
            <a:endParaRPr lang="en-US" sz="1600" dirty="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Spectral Power Distribution &amp; CCT</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48</a:t>
            </a:fld>
            <a:endParaRPr lang="en-US"/>
          </a:p>
        </p:txBody>
      </p:sp>
      <p:pic>
        <p:nvPicPr>
          <p:cNvPr id="4" name="Picture 3" descr="SPD_LEDs_5000K_2700K.jpg"/>
          <p:cNvPicPr>
            <a:picLocks noChangeAspect="1"/>
          </p:cNvPicPr>
          <p:nvPr/>
        </p:nvPicPr>
        <p:blipFill>
          <a:blip r:embed="rId2" cstate="print"/>
          <a:stretch>
            <a:fillRect/>
          </a:stretch>
        </p:blipFill>
        <p:spPr>
          <a:xfrm>
            <a:off x="1257300" y="1676400"/>
            <a:ext cx="7648650" cy="4660512"/>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Circadian Rhythm</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49</a:t>
            </a:fld>
            <a:endParaRPr lang="en-US"/>
          </a:p>
        </p:txBody>
      </p:sp>
      <p:sp>
        <p:nvSpPr>
          <p:cNvPr id="4" name="TextBox 3"/>
          <p:cNvSpPr txBox="1"/>
          <p:nvPr/>
        </p:nvSpPr>
        <p:spPr>
          <a:xfrm>
            <a:off x="495301" y="1981200"/>
            <a:ext cx="9524999" cy="3539430"/>
          </a:xfrm>
          <a:prstGeom prst="rect">
            <a:avLst/>
          </a:prstGeom>
          <a:noFill/>
        </p:spPr>
        <p:txBody>
          <a:bodyPr wrap="square" rtlCol="0">
            <a:spAutoFit/>
          </a:bodyPr>
          <a:lstStyle/>
          <a:p>
            <a:r>
              <a:rPr lang="en-US" sz="2800" dirty="0" smtClean="0">
                <a:solidFill>
                  <a:schemeClr val="tx1"/>
                </a:solidFill>
              </a:rPr>
              <a:t>- Circadian means "approximately daily".  </a:t>
            </a:r>
          </a:p>
          <a:p>
            <a:r>
              <a:rPr lang="en-US" sz="2800" dirty="0" smtClean="0">
                <a:solidFill>
                  <a:schemeClr val="tx1"/>
                </a:solidFill>
              </a:rPr>
              <a:t>- In addition to the circadian clock in our brains, every organ and tissue so far studied contains its own circadian clock, all regulated by the master clock in the brain.  </a:t>
            </a:r>
          </a:p>
          <a:p>
            <a:r>
              <a:rPr lang="en-US" sz="2800" dirty="0" smtClean="0">
                <a:solidFill>
                  <a:schemeClr val="tx1"/>
                </a:solidFill>
              </a:rPr>
              <a:t>- The master clock in the brain is set by the daily light/dark cycle of sunlight that comes from living on a rotating earth.  - This cycle is present in all living things from plankton to primates.</a:t>
            </a:r>
            <a:endParaRPr lang="en-US" sz="2800" dirty="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Light as a “Drug”</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50</a:t>
            </a:fld>
            <a:endParaRPr lang="en-US"/>
          </a:p>
        </p:txBody>
      </p:sp>
      <p:sp>
        <p:nvSpPr>
          <p:cNvPr id="5" name="TextBox 4"/>
          <p:cNvSpPr txBox="1"/>
          <p:nvPr/>
        </p:nvSpPr>
        <p:spPr>
          <a:xfrm>
            <a:off x="342900" y="1905000"/>
            <a:ext cx="8763000" cy="3785652"/>
          </a:xfrm>
          <a:prstGeom prst="rect">
            <a:avLst/>
          </a:prstGeom>
          <a:noFill/>
        </p:spPr>
        <p:txBody>
          <a:bodyPr wrap="square" rtlCol="0">
            <a:spAutoFit/>
          </a:bodyPr>
          <a:lstStyle/>
          <a:p>
            <a:r>
              <a:rPr lang="en-US" sz="2400" dirty="0" smtClean="0">
                <a:solidFill>
                  <a:schemeClr val="tx1"/>
                </a:solidFill>
              </a:rPr>
              <a:t>- Light is a potent stimulus for regulating circadian, hormonal, and behavioral systems.  </a:t>
            </a:r>
          </a:p>
          <a:p>
            <a:r>
              <a:rPr lang="en-US" sz="2400" dirty="0" smtClean="0">
                <a:solidFill>
                  <a:schemeClr val="tx1"/>
                </a:solidFill>
              </a:rPr>
              <a:t>- In addition, light therapy is effective for certain affective disorders, sleep problems, and circadian rhythm disruption.  In short, light acts like a drug.  </a:t>
            </a:r>
          </a:p>
          <a:p>
            <a:r>
              <a:rPr lang="en-US" sz="2400" dirty="0" smtClean="0">
                <a:solidFill>
                  <a:schemeClr val="tx1"/>
                </a:solidFill>
              </a:rPr>
              <a:t>- These biological and behavioral effects of light are influenced </a:t>
            </a:r>
            <a:r>
              <a:rPr lang="en-US" sz="2400" smtClean="0">
                <a:solidFill>
                  <a:schemeClr val="tx1"/>
                </a:solidFill>
              </a:rPr>
              <a:t>by distinct </a:t>
            </a:r>
            <a:r>
              <a:rPr lang="en-US" sz="2400" i="1" smtClean="0">
                <a:solidFill>
                  <a:schemeClr val="tx1"/>
                </a:solidFill>
              </a:rPr>
              <a:t>non-visual photoreceptors </a:t>
            </a:r>
            <a:r>
              <a:rPr lang="en-US" sz="2400" i="1" dirty="0" smtClean="0">
                <a:solidFill>
                  <a:schemeClr val="tx1"/>
                </a:solidFill>
              </a:rPr>
              <a:t>in the eye</a:t>
            </a:r>
            <a:r>
              <a:rPr lang="en-US" sz="2400" dirty="0" smtClean="0">
                <a:solidFill>
                  <a:schemeClr val="tx1"/>
                </a:solidFill>
              </a:rPr>
              <a:t>:  melanopsin-containing </a:t>
            </a:r>
            <a:r>
              <a:rPr lang="en-US" sz="2400" i="1" dirty="0" smtClean="0">
                <a:solidFill>
                  <a:schemeClr val="tx1"/>
                </a:solidFill>
              </a:rPr>
              <a:t>intrinsically photosensitive Retinal Ganglion Cells </a:t>
            </a:r>
            <a:r>
              <a:rPr lang="en-US" sz="2400" dirty="0" smtClean="0">
                <a:solidFill>
                  <a:schemeClr val="tx1"/>
                </a:solidFill>
              </a:rPr>
              <a:t>(</a:t>
            </a:r>
            <a:r>
              <a:rPr lang="en-US" sz="2400" dirty="0" err="1" smtClean="0">
                <a:solidFill>
                  <a:schemeClr val="tx1"/>
                </a:solidFill>
              </a:rPr>
              <a:t>ipRGCs</a:t>
            </a:r>
            <a:r>
              <a:rPr lang="en-US" sz="2400" dirty="0" smtClean="0">
                <a:solidFill>
                  <a:schemeClr val="tx1"/>
                </a:solidFill>
              </a:rPr>
              <a:t>) in the retina, in addition to conventional rods and cones.</a:t>
            </a:r>
            <a:endParaRPr lang="en-US" sz="2400" dirty="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200" dirty="0" smtClean="0"/>
              <a:t>Light as a regulator of physiology and behavior </a:t>
            </a:r>
            <a:endParaRPr lang="en-US" sz="3200"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51</a:t>
            </a:fld>
            <a:endParaRPr lang="en-US"/>
          </a:p>
        </p:txBody>
      </p:sp>
      <p:sp>
        <p:nvSpPr>
          <p:cNvPr id="4" name="TextBox 3"/>
          <p:cNvSpPr txBox="1"/>
          <p:nvPr/>
        </p:nvSpPr>
        <p:spPr>
          <a:xfrm>
            <a:off x="266700" y="1676400"/>
            <a:ext cx="9601199" cy="3354765"/>
          </a:xfrm>
          <a:prstGeom prst="rect">
            <a:avLst/>
          </a:prstGeom>
          <a:noFill/>
        </p:spPr>
        <p:txBody>
          <a:bodyPr wrap="square" rtlCol="0">
            <a:spAutoFit/>
          </a:bodyPr>
          <a:lstStyle/>
          <a:p>
            <a:pPr>
              <a:buFontTx/>
              <a:buChar char="-"/>
            </a:pPr>
            <a:r>
              <a:rPr lang="en-US" sz="2400" dirty="0" smtClean="0">
                <a:solidFill>
                  <a:schemeClr val="tx1"/>
                </a:solidFill>
              </a:rPr>
              <a:t> During the past three decades, empirical evidence has demonstrated that many aspects of human physiology and behavior are influenced by </a:t>
            </a:r>
            <a:r>
              <a:rPr lang="en-US" sz="2400" i="1" dirty="0" smtClean="0">
                <a:solidFill>
                  <a:schemeClr val="tx1"/>
                </a:solidFill>
              </a:rPr>
              <a:t>retinal illumination</a:t>
            </a:r>
            <a:r>
              <a:rPr lang="en-US" sz="2400" dirty="0" smtClean="0">
                <a:solidFill>
                  <a:schemeClr val="tx1"/>
                </a:solidFill>
              </a:rPr>
              <a:t>.</a:t>
            </a:r>
          </a:p>
          <a:p>
            <a:pPr>
              <a:buFontTx/>
              <a:buChar char="-"/>
            </a:pPr>
            <a:endParaRPr lang="en-US" sz="1000" dirty="0" smtClean="0">
              <a:solidFill>
                <a:schemeClr val="tx1"/>
              </a:solidFill>
            </a:endParaRPr>
          </a:p>
          <a:p>
            <a:pPr>
              <a:buFontTx/>
              <a:buChar char="-"/>
            </a:pPr>
            <a:r>
              <a:rPr lang="en-US" sz="2400" dirty="0" smtClean="0">
                <a:solidFill>
                  <a:schemeClr val="tx1"/>
                </a:solidFill>
              </a:rPr>
              <a:t> Such responses originate in the eye but are separate from other aspects of vision insofar as they are unrelated to particular spatial patterns of light exposure, and can survive even in some blind subjects.</a:t>
            </a:r>
          </a:p>
          <a:p>
            <a:pPr>
              <a:buFontTx/>
              <a:buChar char="-"/>
            </a:pPr>
            <a:endParaRPr lang="en-US" sz="1000" dirty="0" smtClean="0">
              <a:solidFill>
                <a:schemeClr val="tx1"/>
              </a:solidFill>
            </a:endParaRPr>
          </a:p>
          <a:p>
            <a:r>
              <a:rPr lang="en-US" sz="2400" dirty="0" smtClean="0">
                <a:solidFill>
                  <a:schemeClr val="tx1"/>
                </a:solidFill>
              </a:rPr>
              <a:t>- These types of light responses are referred to as </a:t>
            </a:r>
            <a:r>
              <a:rPr lang="en-US" sz="2400" i="1" dirty="0" smtClean="0">
                <a:solidFill>
                  <a:schemeClr val="tx1"/>
                </a:solidFill>
              </a:rPr>
              <a:t>non-visual</a:t>
            </a:r>
            <a:r>
              <a:rPr lang="en-US" sz="2400" dirty="0" smtClean="0">
                <a:solidFill>
                  <a:schemeClr val="tx1"/>
                </a:solidFill>
              </a:rPr>
              <a:t>.</a:t>
            </a:r>
            <a:endParaRPr lang="en-US" sz="2400" dirty="0">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200" dirty="0" smtClean="0"/>
              <a:t>Light as a regulator of physiology and behavior </a:t>
            </a:r>
            <a:endParaRPr lang="en-US" sz="3200"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52</a:t>
            </a:fld>
            <a:endParaRPr lang="en-US"/>
          </a:p>
        </p:txBody>
      </p:sp>
      <p:sp>
        <p:nvSpPr>
          <p:cNvPr id="4" name="TextBox 3"/>
          <p:cNvSpPr txBox="1"/>
          <p:nvPr/>
        </p:nvSpPr>
        <p:spPr>
          <a:xfrm>
            <a:off x="571500" y="1676400"/>
            <a:ext cx="9296400" cy="4462760"/>
          </a:xfrm>
          <a:prstGeom prst="rect">
            <a:avLst/>
          </a:prstGeom>
          <a:noFill/>
        </p:spPr>
        <p:txBody>
          <a:bodyPr wrap="square" rtlCol="0">
            <a:spAutoFit/>
          </a:bodyPr>
          <a:lstStyle/>
          <a:p>
            <a:pPr>
              <a:buFontTx/>
              <a:buChar char="-"/>
            </a:pPr>
            <a:r>
              <a:rPr lang="en-US" sz="2400" dirty="0" smtClean="0">
                <a:solidFill>
                  <a:schemeClr val="tx1"/>
                </a:solidFill>
              </a:rPr>
              <a:t> Light on the retina resets our built-in circadian clocks.  Because circadian rhythmicity is a feature of nearly every physiological, metabolic, and behavioral system, this phenomenon brings a wide array of biological processes under indirect retinal control.</a:t>
            </a:r>
          </a:p>
          <a:p>
            <a:pPr>
              <a:buFontTx/>
              <a:buChar char="-"/>
            </a:pPr>
            <a:endParaRPr lang="en-US" sz="1000" dirty="0" smtClean="0">
              <a:solidFill>
                <a:schemeClr val="tx1"/>
              </a:solidFill>
            </a:endParaRPr>
          </a:p>
          <a:p>
            <a:pPr>
              <a:buFontTx/>
              <a:buChar char="-"/>
            </a:pPr>
            <a:r>
              <a:rPr lang="en-US" sz="2400" dirty="0" smtClean="0">
                <a:solidFill>
                  <a:schemeClr val="tx1"/>
                </a:solidFill>
              </a:rPr>
              <a:t> These intrinsically photoreceptive Retinal Ganglion Cells (ipRGCs) achieve this photoreceptive capacity through expression of melanopsin</a:t>
            </a:r>
            <a:r>
              <a:rPr lang="en-US" sz="2400" smtClean="0">
                <a:solidFill>
                  <a:schemeClr val="tx1"/>
                </a:solidFill>
              </a:rPr>
              <a:t>, </a:t>
            </a:r>
            <a:r>
              <a:rPr lang="en-US" sz="2400" smtClean="0">
                <a:solidFill>
                  <a:schemeClr val="tx1"/>
                </a:solidFill>
              </a:rPr>
              <a:t>a photoreceptor </a:t>
            </a:r>
            <a:r>
              <a:rPr lang="en-US" sz="2400" dirty="0" smtClean="0">
                <a:solidFill>
                  <a:schemeClr val="tx1"/>
                </a:solidFill>
              </a:rPr>
              <a:t>protein.</a:t>
            </a:r>
          </a:p>
          <a:p>
            <a:pPr>
              <a:buFontTx/>
              <a:buChar char="-"/>
            </a:pPr>
            <a:endParaRPr lang="en-US" sz="1000" dirty="0" smtClean="0">
              <a:solidFill>
                <a:schemeClr val="tx1"/>
              </a:solidFill>
            </a:endParaRPr>
          </a:p>
          <a:p>
            <a:r>
              <a:rPr lang="en-US" sz="2400" dirty="0" smtClean="0">
                <a:solidFill>
                  <a:schemeClr val="tx1"/>
                </a:solidFill>
              </a:rPr>
              <a:t>- Many investigations based on selected wavelength comparisons of such responses in humans, non-human primates, and rodents revealed </a:t>
            </a:r>
            <a:r>
              <a:rPr lang="en-US" sz="2400" i="1" dirty="0" smtClean="0">
                <a:solidFill>
                  <a:schemeClr val="tx1"/>
                </a:solidFill>
              </a:rPr>
              <a:t>peak sensitivity </a:t>
            </a:r>
            <a:r>
              <a:rPr lang="en-US" sz="2400" dirty="0" smtClean="0">
                <a:solidFill>
                  <a:schemeClr val="tx1"/>
                </a:solidFill>
              </a:rPr>
              <a:t>in the short-wavelength blue-violet portion of the visible spectrum (from 447 to 484 nm).</a:t>
            </a:r>
            <a:endParaRPr lang="en-US" sz="2400" dirty="0">
              <a:solidFill>
                <a:schemeClr val="tx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200" dirty="0" smtClean="0"/>
              <a:t>Light as a regulator of physiology and behavior</a:t>
            </a:r>
            <a:endParaRPr lang="en-US" sz="3200"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53</a:t>
            </a:fld>
            <a:endParaRPr lang="en-US" dirty="0"/>
          </a:p>
        </p:txBody>
      </p:sp>
      <p:sp>
        <p:nvSpPr>
          <p:cNvPr id="4" name="TextBox 3"/>
          <p:cNvSpPr txBox="1"/>
          <p:nvPr/>
        </p:nvSpPr>
        <p:spPr>
          <a:xfrm>
            <a:off x="571501" y="1905000"/>
            <a:ext cx="9144000" cy="4093428"/>
          </a:xfrm>
          <a:prstGeom prst="rect">
            <a:avLst/>
          </a:prstGeom>
          <a:noFill/>
        </p:spPr>
        <p:txBody>
          <a:bodyPr wrap="square" rtlCol="0">
            <a:spAutoFit/>
          </a:bodyPr>
          <a:lstStyle/>
          <a:p>
            <a:pPr>
              <a:buFontTx/>
              <a:buChar char="-"/>
            </a:pPr>
            <a:r>
              <a:rPr lang="en-US" sz="2400" dirty="0" smtClean="0">
                <a:solidFill>
                  <a:schemeClr val="tx1"/>
                </a:solidFill>
              </a:rPr>
              <a:t> LEDs are rich in the blue-violet wavelengths to which ipRGCs are sensitive.  </a:t>
            </a:r>
            <a:r>
              <a:rPr lang="en-US" sz="2400" i="1" dirty="0" smtClean="0">
                <a:solidFill>
                  <a:schemeClr val="tx1"/>
                </a:solidFill>
              </a:rPr>
              <a:t>LED effect on ipRGCs depends their on SPD.</a:t>
            </a:r>
          </a:p>
          <a:p>
            <a:pPr>
              <a:buFontTx/>
              <a:buChar char="-"/>
            </a:pPr>
            <a:endParaRPr lang="en-US" sz="1000" i="1" dirty="0" smtClean="0">
              <a:solidFill>
                <a:schemeClr val="tx1"/>
              </a:solidFill>
            </a:endParaRPr>
          </a:p>
          <a:p>
            <a:pPr>
              <a:buFontTx/>
              <a:buChar char="-"/>
            </a:pPr>
            <a:r>
              <a:rPr lang="en-US" sz="2400" dirty="0" smtClean="0">
                <a:solidFill>
                  <a:schemeClr val="tx1"/>
                </a:solidFill>
              </a:rPr>
              <a:t> The traditional objectives of lighting include the provision of light that: (i) is optimal for visual performance; (ii) is visually comfortable; (iii) permits aesthetic appreciation of the space; and (iv) conserves energy.</a:t>
            </a:r>
          </a:p>
          <a:p>
            <a:pPr>
              <a:buFontTx/>
              <a:buChar char="-"/>
            </a:pPr>
            <a:endParaRPr lang="en-US" sz="1000" dirty="0" smtClean="0">
              <a:solidFill>
                <a:schemeClr val="tx1"/>
              </a:solidFill>
            </a:endParaRPr>
          </a:p>
          <a:p>
            <a:r>
              <a:rPr lang="en-US" sz="2400" dirty="0" smtClean="0">
                <a:solidFill>
                  <a:schemeClr val="tx1"/>
                </a:solidFill>
              </a:rPr>
              <a:t>- Light exposure has a broad range of effects on physiology and behavior.  These non-visual effects of light should be an additional consideration in the design and operation of human lighting  environments, as well as those for domesticated animals.</a:t>
            </a:r>
            <a:endParaRPr lang="en-US" sz="2400" dirty="0">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200" dirty="0" smtClean="0"/>
              <a:t>Light as a regulator of physiology and behavior</a:t>
            </a:r>
            <a:endParaRPr lang="en-US" sz="3200"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54</a:t>
            </a:fld>
            <a:endParaRPr lang="en-US" dirty="0"/>
          </a:p>
        </p:txBody>
      </p:sp>
      <p:sp>
        <p:nvSpPr>
          <p:cNvPr id="4" name="TextBox 3"/>
          <p:cNvSpPr txBox="1"/>
          <p:nvPr/>
        </p:nvSpPr>
        <p:spPr>
          <a:xfrm>
            <a:off x="571500" y="1981200"/>
            <a:ext cx="8305800" cy="2462213"/>
          </a:xfrm>
          <a:prstGeom prst="rect">
            <a:avLst/>
          </a:prstGeom>
          <a:noFill/>
        </p:spPr>
        <p:txBody>
          <a:bodyPr wrap="square" rtlCol="0">
            <a:spAutoFit/>
          </a:bodyPr>
          <a:lstStyle/>
          <a:p>
            <a:pPr>
              <a:buFontTx/>
              <a:buChar char="-"/>
            </a:pPr>
            <a:r>
              <a:rPr lang="en-US" sz="2400" dirty="0" smtClean="0">
                <a:solidFill>
                  <a:schemeClr val="tx1"/>
                </a:solidFill>
              </a:rPr>
              <a:t>The </a:t>
            </a:r>
            <a:r>
              <a:rPr lang="en-US" sz="2400" dirty="0" err="1" smtClean="0">
                <a:solidFill>
                  <a:schemeClr val="tx1"/>
                </a:solidFill>
              </a:rPr>
              <a:t>radiative</a:t>
            </a:r>
            <a:r>
              <a:rPr lang="en-US" sz="2400" dirty="0" smtClean="0">
                <a:solidFill>
                  <a:schemeClr val="tx1"/>
                </a:solidFill>
              </a:rPr>
              <a:t> power of an LED </a:t>
            </a:r>
            <a:r>
              <a:rPr lang="en-US" sz="2400" i="1" dirty="0" smtClean="0">
                <a:solidFill>
                  <a:schemeClr val="tx1"/>
                </a:solidFill>
              </a:rPr>
              <a:t>summed across the range of wavelengths</a:t>
            </a:r>
            <a:r>
              <a:rPr lang="en-US" sz="2400" dirty="0" smtClean="0">
                <a:solidFill>
                  <a:schemeClr val="tx1"/>
                </a:solidFill>
              </a:rPr>
              <a:t> to which </a:t>
            </a:r>
            <a:r>
              <a:rPr lang="en-US" sz="2400" dirty="0" err="1" smtClean="0">
                <a:solidFill>
                  <a:schemeClr val="tx1"/>
                </a:solidFill>
              </a:rPr>
              <a:t>ipRGCs</a:t>
            </a:r>
            <a:r>
              <a:rPr lang="en-US" sz="2400" dirty="0" smtClean="0">
                <a:solidFill>
                  <a:schemeClr val="tx1"/>
                </a:solidFill>
              </a:rPr>
              <a:t> are sensitive determines the effect on melanopsin in the </a:t>
            </a:r>
            <a:r>
              <a:rPr lang="en-US" sz="2400" dirty="0" err="1" smtClean="0">
                <a:solidFill>
                  <a:schemeClr val="tx1"/>
                </a:solidFill>
              </a:rPr>
              <a:t>ipRGCs</a:t>
            </a:r>
            <a:r>
              <a:rPr lang="en-US" sz="2400" dirty="0" smtClean="0">
                <a:solidFill>
                  <a:schemeClr val="tx1"/>
                </a:solidFill>
              </a:rPr>
              <a:t>.  This is called the </a:t>
            </a:r>
            <a:r>
              <a:rPr lang="en-US" sz="2400" i="1" dirty="0" err="1" smtClean="0">
                <a:solidFill>
                  <a:schemeClr val="tx1"/>
                </a:solidFill>
              </a:rPr>
              <a:t>melanopic</a:t>
            </a:r>
            <a:r>
              <a:rPr lang="en-US" sz="2400" i="1" dirty="0" smtClean="0">
                <a:solidFill>
                  <a:schemeClr val="tx1"/>
                </a:solidFill>
              </a:rPr>
              <a:t> content </a:t>
            </a:r>
            <a:r>
              <a:rPr lang="en-US" sz="2400" dirty="0" smtClean="0">
                <a:solidFill>
                  <a:schemeClr val="tx1"/>
                </a:solidFill>
              </a:rPr>
              <a:t>of the light, and is indicated by the “area under the curve” within the sensitive range, not just at the wavelength of peak sensitivity.</a:t>
            </a:r>
          </a:p>
          <a:p>
            <a:pPr>
              <a:buFontTx/>
              <a:buChar char="-"/>
            </a:pPr>
            <a:endParaRPr lang="en-US" sz="1000" dirty="0" smtClean="0">
              <a:solidFill>
                <a:schemeClr val="tx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200" dirty="0" smtClean="0"/>
              <a:t>Light as a regulator of physiology and behavior</a:t>
            </a:r>
            <a:endParaRPr lang="en-US" sz="3200"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55</a:t>
            </a:fld>
            <a:endParaRPr lang="en-US"/>
          </a:p>
        </p:txBody>
      </p:sp>
      <p:sp>
        <p:nvSpPr>
          <p:cNvPr id="4" name="TextBox 3"/>
          <p:cNvSpPr txBox="1"/>
          <p:nvPr/>
        </p:nvSpPr>
        <p:spPr>
          <a:xfrm>
            <a:off x="495300" y="1981200"/>
            <a:ext cx="9677399" cy="2993127"/>
          </a:xfrm>
          <a:prstGeom prst="rect">
            <a:avLst/>
          </a:prstGeom>
          <a:noFill/>
        </p:spPr>
        <p:txBody>
          <a:bodyPr wrap="square" rtlCol="0">
            <a:spAutoFit/>
          </a:bodyPr>
          <a:lstStyle/>
          <a:p>
            <a:pPr>
              <a:buFontTx/>
              <a:buChar char="-"/>
            </a:pPr>
            <a:r>
              <a:rPr lang="en-US" sz="2800" dirty="0" smtClean="0">
                <a:solidFill>
                  <a:schemeClr val="tx1"/>
                </a:solidFill>
              </a:rPr>
              <a:t>The LED manufacturer will provide the SPD from which the </a:t>
            </a:r>
            <a:r>
              <a:rPr lang="en-US" sz="2800" i="1" dirty="0" err="1" smtClean="0">
                <a:solidFill>
                  <a:schemeClr val="tx1"/>
                </a:solidFill>
              </a:rPr>
              <a:t>melanopic</a:t>
            </a:r>
            <a:r>
              <a:rPr lang="en-US" sz="2800" i="1" dirty="0" smtClean="0">
                <a:solidFill>
                  <a:schemeClr val="tx1"/>
                </a:solidFill>
              </a:rPr>
              <a:t> content </a:t>
            </a:r>
            <a:r>
              <a:rPr lang="en-US" sz="2800" dirty="0" smtClean="0">
                <a:solidFill>
                  <a:schemeClr val="tx1"/>
                </a:solidFill>
              </a:rPr>
              <a:t>can be calculated. </a:t>
            </a:r>
          </a:p>
          <a:p>
            <a:pPr>
              <a:buFontTx/>
              <a:buChar char="-"/>
            </a:pPr>
            <a:endParaRPr lang="en-US" sz="1000" dirty="0" smtClean="0">
              <a:solidFill>
                <a:schemeClr val="tx1"/>
              </a:solidFill>
            </a:endParaRPr>
          </a:p>
          <a:p>
            <a:r>
              <a:rPr lang="en-US" sz="2800" dirty="0" smtClean="0">
                <a:solidFill>
                  <a:schemeClr val="tx1"/>
                </a:solidFill>
              </a:rPr>
              <a:t>- CCT alone is not an adequate guide to </a:t>
            </a:r>
            <a:r>
              <a:rPr lang="en-US" sz="2800" i="1" dirty="0" err="1" smtClean="0">
                <a:solidFill>
                  <a:schemeClr val="tx1"/>
                </a:solidFill>
              </a:rPr>
              <a:t>melanopic</a:t>
            </a:r>
            <a:r>
              <a:rPr lang="en-US" sz="2800" i="1" dirty="0" smtClean="0">
                <a:solidFill>
                  <a:schemeClr val="tx1"/>
                </a:solidFill>
              </a:rPr>
              <a:t> content</a:t>
            </a:r>
            <a:r>
              <a:rPr lang="en-US" sz="2800" dirty="0" smtClean="0">
                <a:solidFill>
                  <a:schemeClr val="tx1"/>
                </a:solidFill>
              </a:rPr>
              <a:t>.</a:t>
            </a:r>
          </a:p>
          <a:p>
            <a:pPr>
              <a:buFontTx/>
              <a:buChar char="-"/>
            </a:pPr>
            <a:endParaRPr lang="en-US" sz="1050" dirty="0" smtClean="0">
              <a:solidFill>
                <a:schemeClr val="tx1"/>
              </a:solidFill>
            </a:endParaRPr>
          </a:p>
          <a:p>
            <a:r>
              <a:rPr lang="en-US" sz="2800" dirty="0" smtClean="0">
                <a:solidFill>
                  <a:schemeClr val="tx1"/>
                </a:solidFill>
              </a:rPr>
              <a:t>- Other things being equal, for light at night, </a:t>
            </a:r>
            <a:r>
              <a:rPr lang="en-US" sz="2800" i="1" dirty="0" smtClean="0">
                <a:solidFill>
                  <a:schemeClr val="tx1"/>
                </a:solidFill>
              </a:rPr>
              <a:t>lower </a:t>
            </a:r>
            <a:r>
              <a:rPr lang="en-US" sz="2800" i="1" dirty="0" err="1" smtClean="0">
                <a:solidFill>
                  <a:schemeClr val="tx1"/>
                </a:solidFill>
              </a:rPr>
              <a:t>melanopic</a:t>
            </a:r>
            <a:r>
              <a:rPr lang="en-US" sz="2800" i="1" dirty="0" smtClean="0">
                <a:solidFill>
                  <a:schemeClr val="tx1"/>
                </a:solidFill>
              </a:rPr>
              <a:t> content would be preferred</a:t>
            </a:r>
            <a:r>
              <a:rPr lang="en-US" sz="2800" dirty="0" smtClean="0">
                <a:solidFill>
                  <a:schemeClr val="tx1"/>
                </a:solidFill>
              </a:rPr>
              <a:t>.</a:t>
            </a:r>
          </a:p>
          <a:p>
            <a:endParaRPr lang="en-US"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535DE04-0D08-4EF0-B2B5-CA41796CE43C}" type="slidenum">
              <a:rPr lang="en-US"/>
              <a:pPr/>
              <a:t>56</a:t>
            </a:fld>
            <a:endParaRPr lang="en-US"/>
          </a:p>
        </p:txBody>
      </p:sp>
      <p:sp>
        <p:nvSpPr>
          <p:cNvPr id="121858" name="Rectangle 2"/>
          <p:cNvSpPr>
            <a:spLocks noGrp="1" noChangeArrowheads="1"/>
          </p:cNvSpPr>
          <p:nvPr>
            <p:ph type="title"/>
          </p:nvPr>
        </p:nvSpPr>
        <p:spPr/>
        <p:txBody>
          <a:bodyPr anchor="ctr"/>
          <a:lstStyle/>
          <a:p>
            <a:r>
              <a:rPr lang="en-US" dirty="0"/>
              <a:t>Resources</a:t>
            </a:r>
          </a:p>
        </p:txBody>
      </p:sp>
      <p:sp>
        <p:nvSpPr>
          <p:cNvPr id="121859" name="Rectangle 3"/>
          <p:cNvSpPr>
            <a:spLocks noGrp="1" noChangeArrowheads="1"/>
          </p:cNvSpPr>
          <p:nvPr>
            <p:ph type="body" idx="1"/>
          </p:nvPr>
        </p:nvSpPr>
        <p:spPr>
          <a:xfrm>
            <a:off x="266700" y="1981200"/>
            <a:ext cx="9829800" cy="4114800"/>
          </a:xfrm>
        </p:spPr>
        <p:txBody>
          <a:bodyPr/>
          <a:lstStyle/>
          <a:p>
            <a:pPr>
              <a:buFont typeface="Wingdings" pitchFamily="2" charset="2"/>
              <a:buChar char="§"/>
            </a:pPr>
            <a:r>
              <a:rPr lang="en-US" sz="2800" dirty="0"/>
              <a:t>Illuminating Engineering Society of North America (IESNA)</a:t>
            </a:r>
          </a:p>
          <a:p>
            <a:pPr lvl="1">
              <a:spcAft>
                <a:spcPct val="25000"/>
              </a:spcAft>
              <a:buFont typeface="Wingdings" pitchFamily="2" charset="2"/>
              <a:buChar char="§"/>
            </a:pPr>
            <a:r>
              <a:rPr lang="en-US" sz="2400" dirty="0"/>
              <a:t>the recognized technical authority on illumination</a:t>
            </a:r>
          </a:p>
          <a:p>
            <a:pPr lvl="1">
              <a:spcAft>
                <a:spcPct val="25000"/>
              </a:spcAft>
              <a:buFont typeface="Wingdings" pitchFamily="2" charset="2"/>
              <a:buChar char="§"/>
            </a:pPr>
            <a:r>
              <a:rPr lang="en-US" sz="2400" dirty="0"/>
              <a:t>communicate information on all aspects of good lighting practice</a:t>
            </a:r>
          </a:p>
          <a:p>
            <a:pPr lvl="1">
              <a:spcAft>
                <a:spcPct val="25000"/>
              </a:spcAft>
              <a:buFont typeface="Wingdings" pitchFamily="2" charset="2"/>
              <a:buChar char="§"/>
            </a:pPr>
            <a:r>
              <a:rPr lang="en-US" sz="2400" dirty="0"/>
              <a:t>over 100 publications including recommended practices on a variety of applications, design guides, technical memoranda, and publications on energy management and lighting measurement</a:t>
            </a:r>
          </a:p>
          <a:p>
            <a:pPr lvl="1">
              <a:spcAft>
                <a:spcPct val="25000"/>
              </a:spcAft>
              <a:buFont typeface="Wingdings" pitchFamily="2" charset="2"/>
              <a:buChar char="§"/>
            </a:pPr>
            <a:r>
              <a:rPr lang="en-US" sz="2400" dirty="0" smtClean="0"/>
              <a:t>www.ies.org</a:t>
            </a:r>
            <a:endParaRPr lang="en-US" sz="2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Resources (Cont’d)</a:t>
            </a:r>
            <a:endParaRPr lang="en-US" dirty="0"/>
          </a:p>
        </p:txBody>
      </p:sp>
      <p:sp>
        <p:nvSpPr>
          <p:cNvPr id="3" name="Slide Number Placeholder 2"/>
          <p:cNvSpPr>
            <a:spLocks noGrp="1"/>
          </p:cNvSpPr>
          <p:nvPr>
            <p:ph type="sldNum" sz="quarter" idx="12"/>
          </p:nvPr>
        </p:nvSpPr>
        <p:spPr/>
        <p:txBody>
          <a:bodyPr/>
          <a:lstStyle/>
          <a:p>
            <a:fld id="{8C08D2A4-B36A-42B2-8A24-87256927348E}" type="slidenum">
              <a:rPr lang="en-US" smtClean="0"/>
              <a:pPr/>
              <a:t>57</a:t>
            </a:fld>
            <a:endParaRPr lang="en-US"/>
          </a:p>
        </p:txBody>
      </p:sp>
      <p:sp>
        <p:nvSpPr>
          <p:cNvPr id="4" name="TextBox 3"/>
          <p:cNvSpPr txBox="1"/>
          <p:nvPr/>
        </p:nvSpPr>
        <p:spPr>
          <a:xfrm>
            <a:off x="1181100" y="2057400"/>
            <a:ext cx="8458200" cy="3416320"/>
          </a:xfrm>
          <a:prstGeom prst="rect">
            <a:avLst/>
          </a:prstGeom>
          <a:noFill/>
        </p:spPr>
        <p:txBody>
          <a:bodyPr wrap="square" rtlCol="0">
            <a:spAutoFit/>
          </a:bodyPr>
          <a:lstStyle/>
          <a:p>
            <a:r>
              <a:rPr lang="en-US" sz="2800" i="1" dirty="0" smtClean="0">
                <a:solidFill>
                  <a:schemeClr val="tx1"/>
                </a:solidFill>
              </a:rPr>
              <a:t>Lighting Research Center </a:t>
            </a:r>
          </a:p>
          <a:p>
            <a:r>
              <a:rPr lang="en-US" sz="2400" dirty="0" smtClean="0">
                <a:solidFill>
                  <a:schemeClr val="tx1"/>
                </a:solidFill>
              </a:rPr>
              <a:t>at Rensselaer Polytechnic Institute, Troy, New York</a:t>
            </a:r>
          </a:p>
          <a:p>
            <a:endParaRPr lang="en-US" sz="2000" dirty="0" smtClean="0">
              <a:solidFill>
                <a:schemeClr val="tx1"/>
              </a:solidFill>
            </a:endParaRPr>
          </a:p>
          <a:p>
            <a:r>
              <a:rPr lang="en-US" sz="2400" dirty="0" smtClean="0">
                <a:solidFill>
                  <a:schemeClr val="tx1"/>
                </a:solidFill>
                <a:hlinkClick r:id="rId2"/>
              </a:rPr>
              <a:t>http://www.lrc.rpi.edu/</a:t>
            </a:r>
            <a:endParaRPr lang="en-US" sz="2400" dirty="0" smtClean="0">
              <a:solidFill>
                <a:schemeClr val="tx1"/>
              </a:solidFill>
            </a:endParaRPr>
          </a:p>
          <a:p>
            <a:endParaRPr lang="en-US" sz="2000" dirty="0" smtClean="0">
              <a:solidFill>
                <a:schemeClr val="tx1"/>
              </a:solidFill>
            </a:endParaRPr>
          </a:p>
          <a:p>
            <a:r>
              <a:rPr lang="en-US" sz="2400" smtClean="0">
                <a:solidFill>
                  <a:schemeClr val="tx1"/>
                </a:solidFill>
              </a:rPr>
              <a:t>World </a:t>
            </a:r>
            <a:r>
              <a:rPr lang="en-US" sz="2400" dirty="0" smtClean="0">
                <a:solidFill>
                  <a:schemeClr val="tx1"/>
                </a:solidFill>
              </a:rPr>
              <a:t>leading center for lighting research and education – pioneering research in solid-state lighting, light and health, transportation lighting, and energy efficiency</a:t>
            </a:r>
          </a:p>
          <a:p>
            <a:endParaRPr lang="en-US" sz="2800" dirty="0">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78823D7-4572-4B8D-8F09-C90C0493F3F2}" type="slidenum">
              <a:rPr lang="en-US"/>
              <a:pPr/>
              <a:t>58</a:t>
            </a:fld>
            <a:endParaRPr lang="en-US"/>
          </a:p>
        </p:txBody>
      </p:sp>
      <p:sp>
        <p:nvSpPr>
          <p:cNvPr id="130050" name="Rectangle 2"/>
          <p:cNvSpPr>
            <a:spLocks noGrp="1" noChangeArrowheads="1"/>
          </p:cNvSpPr>
          <p:nvPr>
            <p:ph type="title"/>
          </p:nvPr>
        </p:nvSpPr>
        <p:spPr/>
        <p:txBody>
          <a:bodyPr anchor="ctr"/>
          <a:lstStyle/>
          <a:p>
            <a:r>
              <a:rPr lang="en-US" dirty="0"/>
              <a:t>Resources (cont’d)</a:t>
            </a:r>
          </a:p>
        </p:txBody>
      </p:sp>
      <p:sp>
        <p:nvSpPr>
          <p:cNvPr id="130051" name="Rectangle 3"/>
          <p:cNvSpPr>
            <a:spLocks noGrp="1" noChangeArrowheads="1"/>
          </p:cNvSpPr>
          <p:nvPr>
            <p:ph type="body" idx="1"/>
          </p:nvPr>
        </p:nvSpPr>
        <p:spPr>
          <a:xfrm>
            <a:off x="419100" y="1981200"/>
            <a:ext cx="9525000" cy="4343400"/>
          </a:xfrm>
        </p:spPr>
        <p:txBody>
          <a:bodyPr/>
          <a:lstStyle/>
          <a:p>
            <a:r>
              <a:rPr lang="en-US"/>
              <a:t>International Dark-Sky Association (IDA)</a:t>
            </a:r>
          </a:p>
          <a:p>
            <a:r>
              <a:rPr lang="en-US">
                <a:hlinkClick r:id="rId2"/>
              </a:rPr>
              <a:t>www.darksky.org</a:t>
            </a:r>
            <a:r>
              <a:rPr lang="en-US"/>
              <a:t>           Tucson, AZ</a:t>
            </a:r>
          </a:p>
          <a:p>
            <a:r>
              <a:rPr lang="en-US" sz="2800"/>
              <a:t>Est. 1988, educational, environmental 501(c)(3) nonprofit dedicated to protecting and preserving the nighttime environment and our heritage of dark skies through quality outdoor lighting.  </a:t>
            </a:r>
          </a:p>
          <a:p>
            <a:r>
              <a:rPr lang="en-US" sz="2800"/>
              <a:t>With thousands of members in more than 70 countries, IDA is the leading authority concerning the problems and solutions related to </a:t>
            </a:r>
            <a:r>
              <a:rPr lang="en-US" sz="2800" i="1"/>
              <a:t>light pollution</a:t>
            </a:r>
            <a:r>
              <a:rPr lang="en-US" sz="2800"/>
              <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13339E5-6B4F-4709-8938-0A176022D413}" type="slidenum">
              <a:rPr lang="en-US" smtClean="0"/>
              <a:pPr>
                <a:defRPr/>
              </a:pPr>
              <a:t>59</a:t>
            </a:fld>
            <a:endParaRPr lang="en-US"/>
          </a:p>
        </p:txBody>
      </p:sp>
      <p:pic>
        <p:nvPicPr>
          <p:cNvPr id="3" name="Picture 2" descr="POLCouncil.org_web.jpg"/>
          <p:cNvPicPr>
            <a:picLocks noChangeAspect="1"/>
          </p:cNvPicPr>
          <p:nvPr/>
        </p:nvPicPr>
        <p:blipFill>
          <a:blip r:embed="rId2" cstate="print"/>
          <a:stretch>
            <a:fillRect/>
          </a:stretch>
        </p:blipFill>
        <p:spPr>
          <a:xfrm>
            <a:off x="0" y="0"/>
            <a:ext cx="10287000" cy="687262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01374C4-495F-4EF8-A801-B5A758C7E9EF}" type="slidenum">
              <a:rPr lang="en-US"/>
              <a:pPr/>
              <a:t>60</a:t>
            </a:fld>
            <a:endParaRPr lang="en-US"/>
          </a:p>
        </p:txBody>
      </p:sp>
      <p:sp>
        <p:nvSpPr>
          <p:cNvPr id="123906" name="Rectangle 2"/>
          <p:cNvSpPr>
            <a:spLocks noGrp="1" noChangeArrowheads="1"/>
          </p:cNvSpPr>
          <p:nvPr>
            <p:ph type="title"/>
          </p:nvPr>
        </p:nvSpPr>
        <p:spPr>
          <a:noFill/>
          <a:ln/>
        </p:spPr>
        <p:txBody>
          <a:bodyPr anchor="ctr"/>
          <a:lstStyle/>
          <a:p>
            <a:r>
              <a:rPr lang="en-US" dirty="0"/>
              <a:t>Recommendations</a:t>
            </a:r>
          </a:p>
        </p:txBody>
      </p:sp>
      <p:sp>
        <p:nvSpPr>
          <p:cNvPr id="123907" name="Rectangle 3"/>
          <p:cNvSpPr>
            <a:spLocks noGrp="1" noChangeArrowheads="1"/>
          </p:cNvSpPr>
          <p:nvPr>
            <p:ph type="body" idx="1"/>
          </p:nvPr>
        </p:nvSpPr>
        <p:spPr>
          <a:noFill/>
          <a:ln/>
        </p:spPr>
        <p:txBody>
          <a:bodyPr/>
          <a:lstStyle/>
          <a:p>
            <a:pPr>
              <a:spcBef>
                <a:spcPct val="40000"/>
              </a:spcBef>
              <a:buSzTx/>
              <a:buFont typeface="Wingdings" pitchFamily="2" charset="2"/>
              <a:buChar char="§"/>
            </a:pPr>
            <a:r>
              <a:rPr lang="en-US" dirty="0"/>
              <a:t>Improve Outdoor Lighting Practices</a:t>
            </a:r>
          </a:p>
          <a:p>
            <a:pPr lvl="1">
              <a:buSzTx/>
              <a:buFont typeface="Wingdings" pitchFamily="2" charset="2"/>
              <a:buChar char="§"/>
            </a:pPr>
            <a:r>
              <a:rPr lang="en-US" dirty="0"/>
              <a:t>Improves quality of life in our communities while </a:t>
            </a:r>
            <a:r>
              <a:rPr lang="en-US" i="1" dirty="0">
                <a:solidFill>
                  <a:srgbClr val="00FF99"/>
                </a:solidFill>
              </a:rPr>
              <a:t>saving money</a:t>
            </a:r>
            <a:endParaRPr lang="en-US" i="1" dirty="0"/>
          </a:p>
          <a:p>
            <a:pPr lvl="1">
              <a:buSzTx/>
              <a:buFont typeface="Wingdings" pitchFamily="2" charset="2"/>
              <a:buChar char="§"/>
            </a:pPr>
            <a:r>
              <a:rPr lang="en-US" dirty="0"/>
              <a:t>Promotes energy efficiency </a:t>
            </a:r>
          </a:p>
          <a:p>
            <a:pPr>
              <a:buSzTx/>
              <a:buFont typeface="Wingdings" pitchFamily="2" charset="2"/>
              <a:buChar char="§"/>
            </a:pPr>
            <a:r>
              <a:rPr lang="en-US" dirty="0" smtClean="0"/>
              <a:t>Recognize </a:t>
            </a:r>
            <a:r>
              <a:rPr lang="en-US" i="1" dirty="0" smtClean="0"/>
              <a:t>Waste </a:t>
            </a:r>
            <a:r>
              <a:rPr lang="en-US" i="1" dirty="0"/>
              <a:t>Outdoor Lighting </a:t>
            </a:r>
            <a:r>
              <a:rPr lang="en-US" dirty="0"/>
              <a:t>as a significant environmental issue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3E95B00-A018-472E-A32A-B3CA0139295E}" type="slidenum">
              <a:rPr lang="en-US"/>
              <a:pPr/>
              <a:t>61</a:t>
            </a:fld>
            <a:endParaRPr lang="en-US"/>
          </a:p>
        </p:txBody>
      </p:sp>
      <p:sp>
        <p:nvSpPr>
          <p:cNvPr id="124930" name="Rectangle 2"/>
          <p:cNvSpPr>
            <a:spLocks noGrp="1" noChangeArrowheads="1"/>
          </p:cNvSpPr>
          <p:nvPr>
            <p:ph type="title"/>
          </p:nvPr>
        </p:nvSpPr>
        <p:spPr>
          <a:noFill/>
          <a:ln/>
        </p:spPr>
        <p:txBody>
          <a:bodyPr anchor="ctr"/>
          <a:lstStyle/>
          <a:p>
            <a:r>
              <a:rPr lang="en-US" dirty="0"/>
              <a:t>Recommendations   (Cont’d)</a:t>
            </a:r>
          </a:p>
        </p:txBody>
      </p:sp>
      <p:sp>
        <p:nvSpPr>
          <p:cNvPr id="124931" name="Rectangle 3"/>
          <p:cNvSpPr>
            <a:spLocks noGrp="1" noChangeArrowheads="1"/>
          </p:cNvSpPr>
          <p:nvPr>
            <p:ph type="body" idx="1"/>
          </p:nvPr>
        </p:nvSpPr>
        <p:spPr>
          <a:xfrm>
            <a:off x="723900" y="1752600"/>
            <a:ext cx="9182100" cy="4114800"/>
          </a:xfrm>
          <a:noFill/>
          <a:ln/>
        </p:spPr>
        <p:txBody>
          <a:bodyPr/>
          <a:lstStyle/>
          <a:p>
            <a:pPr>
              <a:buSzTx/>
              <a:buFont typeface="Wingdings" pitchFamily="2" charset="2"/>
              <a:buChar char="§"/>
            </a:pPr>
            <a:r>
              <a:rPr lang="en-US" sz="3600" dirty="0"/>
              <a:t>Promote the use of:</a:t>
            </a:r>
          </a:p>
          <a:p>
            <a:pPr lvl="1">
              <a:spcAft>
                <a:spcPct val="10000"/>
              </a:spcAft>
              <a:buSzTx/>
              <a:buFont typeface="Wingdings" pitchFamily="2" charset="2"/>
              <a:buChar char="§"/>
            </a:pPr>
            <a:r>
              <a:rPr lang="en-US" sz="3200" i="1" dirty="0">
                <a:solidFill>
                  <a:srgbClr val="00FF99"/>
                </a:solidFill>
              </a:rPr>
              <a:t>Intelligent light controls</a:t>
            </a:r>
            <a:r>
              <a:rPr lang="en-US" sz="3200" dirty="0"/>
              <a:t>, e.g. motion sensors, timers, programmable controllers</a:t>
            </a:r>
          </a:p>
          <a:p>
            <a:pPr lvl="1">
              <a:spcAft>
                <a:spcPct val="10000"/>
              </a:spcAft>
              <a:buSzTx/>
              <a:buFont typeface="Wingdings" pitchFamily="2" charset="2"/>
              <a:buChar char="§"/>
            </a:pPr>
            <a:r>
              <a:rPr lang="en-US" sz="3200" i="1" dirty="0">
                <a:solidFill>
                  <a:srgbClr val="00FF99"/>
                </a:solidFill>
              </a:rPr>
              <a:t>Late night </a:t>
            </a:r>
            <a:r>
              <a:rPr lang="en-US" sz="3200" i="1" dirty="0" smtClean="0">
                <a:solidFill>
                  <a:srgbClr val="00FF99"/>
                </a:solidFill>
              </a:rPr>
              <a:t>turn-off or dimming</a:t>
            </a:r>
            <a:r>
              <a:rPr lang="en-US" sz="3200" dirty="0" smtClean="0"/>
              <a:t> </a:t>
            </a:r>
            <a:r>
              <a:rPr lang="en-US" sz="3200" dirty="0"/>
              <a:t>of all lighting except as needed for safety/security</a:t>
            </a:r>
          </a:p>
          <a:p>
            <a:pPr lvl="1">
              <a:buSzTx/>
              <a:buFont typeface="Wingdings" pitchFamily="2" charset="2"/>
              <a:buChar char="§"/>
            </a:pPr>
            <a:r>
              <a:rPr lang="en-US" sz="3200" i="1" dirty="0">
                <a:solidFill>
                  <a:srgbClr val="00FF99"/>
                </a:solidFill>
              </a:rPr>
              <a:t>Fully shielded</a:t>
            </a:r>
            <a:r>
              <a:rPr lang="en-US" sz="3200" dirty="0">
                <a:solidFill>
                  <a:srgbClr val="00FF99"/>
                </a:solidFill>
              </a:rPr>
              <a:t> </a:t>
            </a:r>
            <a:r>
              <a:rPr lang="en-US" sz="3200" i="1" dirty="0">
                <a:solidFill>
                  <a:srgbClr val="00FF99"/>
                </a:solidFill>
              </a:rPr>
              <a:t>light fixtures</a:t>
            </a:r>
            <a:r>
              <a:rPr lang="en-US" sz="3200" i="1" dirty="0"/>
              <a:t> </a:t>
            </a:r>
            <a:r>
              <a:rPr lang="en-US" sz="3200" dirty="0"/>
              <a:t>to minimize glare </a:t>
            </a:r>
            <a:r>
              <a:rPr lang="en-US" sz="3200" dirty="0" smtClean="0"/>
              <a:t>light trespass, and </a:t>
            </a:r>
            <a:r>
              <a:rPr lang="en-US" sz="3200" dirty="0"/>
              <a:t>wasted uplight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0507A59-A860-4AC9-832E-A61EFD6A96C3}" type="slidenum">
              <a:rPr lang="en-US"/>
              <a:pPr/>
              <a:t>62</a:t>
            </a:fld>
            <a:endParaRPr lang="en-US"/>
          </a:p>
        </p:txBody>
      </p:sp>
      <p:sp>
        <p:nvSpPr>
          <p:cNvPr id="119810" name="Rectangle 2"/>
          <p:cNvSpPr>
            <a:spLocks noGrp="1" noChangeArrowheads="1"/>
          </p:cNvSpPr>
          <p:nvPr>
            <p:ph type="title"/>
          </p:nvPr>
        </p:nvSpPr>
        <p:spPr>
          <a:noFill/>
          <a:ln/>
        </p:spPr>
        <p:txBody>
          <a:bodyPr anchor="ctr"/>
          <a:lstStyle/>
          <a:p>
            <a:r>
              <a:rPr lang="en-US" dirty="0"/>
              <a:t>Conclusion</a:t>
            </a:r>
          </a:p>
        </p:txBody>
      </p:sp>
      <p:sp>
        <p:nvSpPr>
          <p:cNvPr id="119811" name="Rectangle 3"/>
          <p:cNvSpPr>
            <a:spLocks noGrp="1" noChangeArrowheads="1"/>
          </p:cNvSpPr>
          <p:nvPr>
            <p:ph type="body" idx="1"/>
          </p:nvPr>
        </p:nvSpPr>
        <p:spPr>
          <a:xfrm>
            <a:off x="342900" y="1981200"/>
            <a:ext cx="9601200" cy="4114800"/>
          </a:xfrm>
          <a:noFill/>
          <a:ln/>
        </p:spPr>
        <p:txBody>
          <a:bodyPr/>
          <a:lstStyle/>
          <a:p>
            <a:pPr>
              <a:spcAft>
                <a:spcPct val="48000"/>
              </a:spcAft>
              <a:buFont typeface="Wingdings" pitchFamily="2" charset="2"/>
              <a:buChar char="§"/>
            </a:pPr>
            <a:r>
              <a:rPr lang="en-US" dirty="0"/>
              <a:t>Don’t settle for bad lighting</a:t>
            </a:r>
          </a:p>
          <a:p>
            <a:pPr>
              <a:spcAft>
                <a:spcPct val="48000"/>
              </a:spcAft>
              <a:buFont typeface="Wingdings" pitchFamily="2" charset="2"/>
              <a:buChar char="§"/>
            </a:pPr>
            <a:r>
              <a:rPr lang="en-US" dirty="0" smtClean="0"/>
              <a:t>An ordinance quantifies community expectations</a:t>
            </a:r>
          </a:p>
          <a:p>
            <a:pPr>
              <a:spcAft>
                <a:spcPct val="48000"/>
              </a:spcAft>
              <a:buFont typeface="Wingdings" pitchFamily="2" charset="2"/>
              <a:buChar char="§"/>
            </a:pPr>
            <a:r>
              <a:rPr lang="en-US" dirty="0" smtClean="0"/>
              <a:t>Enact an effective ordinance and enforce it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
</p:tagLst>
</file>

<file path=ppt/theme/theme1.xml><?xml version="1.0" encoding="utf-8"?>
<a:theme xmlns:a="http://schemas.openxmlformats.org/drawingml/2006/main" name="Dbllines">
  <a:themeElements>
    <a:clrScheme name="">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00CCCC"/>
      </a:folHlink>
    </a:clrScheme>
    <a:fontScheme name="Dblline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66FF66"/>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66FF66"/>
            </a:solidFill>
            <a:effectLst/>
            <a:latin typeface="Arial" charset="0"/>
          </a:defRPr>
        </a:defPPr>
      </a:lstStyle>
    </a:lnDef>
  </a:objectDefaults>
  <a:extraClrSchemeLst>
    <a:extraClrScheme>
      <a:clrScheme name="Dbllines 1">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Dbllines 2">
        <a:dk1>
          <a:srgbClr val="000000"/>
        </a:dk1>
        <a:lt1>
          <a:srgbClr val="FFFFCC"/>
        </a:lt1>
        <a:dk2>
          <a:srgbClr val="996600"/>
        </a:dk2>
        <a:lt2>
          <a:srgbClr val="FFFFCC"/>
        </a:lt2>
        <a:accent1>
          <a:srgbClr val="FFCC00"/>
        </a:accent1>
        <a:accent2>
          <a:srgbClr val="6666FF"/>
        </a:accent2>
        <a:accent3>
          <a:srgbClr val="FFFFE2"/>
        </a:accent3>
        <a:accent4>
          <a:srgbClr val="000000"/>
        </a:accent4>
        <a:accent5>
          <a:srgbClr val="FFE2AA"/>
        </a:accent5>
        <a:accent6>
          <a:srgbClr val="5C5CE7"/>
        </a:accent6>
        <a:hlink>
          <a:srgbClr val="999933"/>
        </a:hlink>
        <a:folHlink>
          <a:srgbClr val="990066"/>
        </a:folHlink>
      </a:clrScheme>
      <a:clrMap bg1="lt1" tx1="dk1" bg2="lt2" tx2="dk2" accent1="accent1" accent2="accent2" accent3="accent3" accent4="accent4" accent5="accent5" accent6="accent6" hlink="hlink" folHlink="folHlink"/>
    </a:extraClrScheme>
    <a:extraClrScheme>
      <a:clrScheme name="Dbllines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990066"/>
    </a:dk2>
    <a:lt2>
      <a:srgbClr val="00CCCC"/>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00CCCC"/>
    </a:folHlink>
  </a:clrScheme>
</a:themeOverride>
</file>

<file path=docProps/app.xml><?xml version="1.0" encoding="utf-8"?>
<Properties xmlns="http://schemas.openxmlformats.org/officeDocument/2006/extended-properties" xmlns:vt="http://schemas.openxmlformats.org/officeDocument/2006/docPropsVTypes">
  <Template>D:\OFFICE95\Templates\Presentation Designs\Dbllines.pot</Template>
  <TotalTime>5550</TotalTime>
  <Words>2360</Words>
  <Application>Microsoft Office PowerPoint</Application>
  <PresentationFormat>35mm Slides</PresentationFormat>
  <Paragraphs>307</Paragraphs>
  <Slides>62</Slides>
  <Notes>25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Dbllines</vt:lpstr>
      <vt:lpstr>Outdoor Lighting  Planning Issues for Municipalities</vt:lpstr>
      <vt:lpstr>Outdoor Lighting Trends  Light pollution and billions of dollars of wasted energy</vt:lpstr>
      <vt:lpstr>Slide 3</vt:lpstr>
      <vt:lpstr>Slide 4</vt:lpstr>
      <vt:lpstr>Why is good outdoor lighting important?</vt:lpstr>
      <vt:lpstr>Why is good outdoor lighting important?  </vt:lpstr>
      <vt:lpstr>The Downside</vt:lpstr>
      <vt:lpstr>Slide 8</vt:lpstr>
      <vt:lpstr>Glare</vt:lpstr>
      <vt:lpstr>Glare Under Control</vt:lpstr>
      <vt:lpstr>Slide 11</vt:lpstr>
      <vt:lpstr>Slide 12</vt:lpstr>
      <vt:lpstr>Goals of Good Outdoor Lighting</vt:lpstr>
      <vt:lpstr>Goals of Good Outdoor Lighting</vt:lpstr>
      <vt:lpstr>The Good and the Bad</vt:lpstr>
      <vt:lpstr>The Good and the Bad</vt:lpstr>
      <vt:lpstr>Slide 17</vt:lpstr>
      <vt:lpstr>Today’s Situation</vt:lpstr>
      <vt:lpstr>Common Myths of Outdoor Lighting</vt:lpstr>
      <vt:lpstr>Myths of Outdoor Lighting (Cont’d)</vt:lpstr>
      <vt:lpstr>Myths of Outdoor Lighting (Cont’d)</vt:lpstr>
      <vt:lpstr>Myths of Outdoor Lighting (Cont’d)</vt:lpstr>
      <vt:lpstr>National Institute of Justice study, Feb., 1997</vt:lpstr>
      <vt:lpstr>How Did We Get Here?</vt:lpstr>
      <vt:lpstr>How Did We Get Here?   (Cont’d)</vt:lpstr>
      <vt:lpstr>How Did We Get Here?   (Cont’d)</vt:lpstr>
      <vt:lpstr>Slide 27</vt:lpstr>
      <vt:lpstr>Impacts of Poor Outdoor Lighting Practices</vt:lpstr>
      <vt:lpstr>Slide 29</vt:lpstr>
      <vt:lpstr>Impacts of Poor Outdoor Lighting Practices (Cont’d)</vt:lpstr>
      <vt:lpstr>Impacts of Poor Outdoor Lighting Practices (Cont’d)</vt:lpstr>
      <vt:lpstr>Impacts of Poor Outdoor Lighting Practices (Cont’d)</vt:lpstr>
      <vt:lpstr>Slide 33</vt:lpstr>
      <vt:lpstr>Slide 34</vt:lpstr>
      <vt:lpstr>Slide 35</vt:lpstr>
      <vt:lpstr>Light Trespass Lawsuit - Pennsylvania</vt:lpstr>
      <vt:lpstr>Light Trespass Lawsuit - Pennsylvania</vt:lpstr>
      <vt:lpstr>Light Trespass Lawsuit - Colorado</vt:lpstr>
      <vt:lpstr>Light Trespass Lawsuit - Colorado</vt:lpstr>
      <vt:lpstr>Light Trespass Lawsuit - Colorado</vt:lpstr>
      <vt:lpstr>Light Emitting Diodes</vt:lpstr>
      <vt:lpstr>Light Emitting Diodes</vt:lpstr>
      <vt:lpstr>LED Choices</vt:lpstr>
      <vt:lpstr>Human Vision</vt:lpstr>
      <vt:lpstr>Spectral Power Distribution</vt:lpstr>
      <vt:lpstr>Spectral Power Distribution</vt:lpstr>
      <vt:lpstr>Spectral Power Distribution &amp; CCT</vt:lpstr>
      <vt:lpstr>Spectral Power Distribution &amp; CCT</vt:lpstr>
      <vt:lpstr>Circadian Rhythm</vt:lpstr>
      <vt:lpstr>Light as a “Drug”</vt:lpstr>
      <vt:lpstr>Light as a regulator of physiology and behavior </vt:lpstr>
      <vt:lpstr>Light as a regulator of physiology and behavior </vt:lpstr>
      <vt:lpstr>Light as a regulator of physiology and behavior</vt:lpstr>
      <vt:lpstr>Light as a regulator of physiology and behavior</vt:lpstr>
      <vt:lpstr>Light as a regulator of physiology and behavior</vt:lpstr>
      <vt:lpstr>Resources</vt:lpstr>
      <vt:lpstr>Resources (Cont’d)</vt:lpstr>
      <vt:lpstr>Resources (cont’d)</vt:lpstr>
      <vt:lpstr>Slide 59</vt:lpstr>
      <vt:lpstr>Recommendations</vt:lpstr>
      <vt:lpstr>Recommendations   (Cont’d)</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 Strategy</dc:title>
  <dc:creator>Barry Johnson</dc:creator>
  <cp:lastModifiedBy>Barry Johnson</cp:lastModifiedBy>
  <cp:revision>631</cp:revision>
  <cp:lastPrinted>2001-01-09T23:54:15Z</cp:lastPrinted>
  <dcterms:created xsi:type="dcterms:W3CDTF">1995-06-02T22:12:36Z</dcterms:created>
  <dcterms:modified xsi:type="dcterms:W3CDTF">2022-05-05T18:24:03Z</dcterms:modified>
</cp:coreProperties>
</file>